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797" r:id="rId2"/>
    <p:sldId id="258" r:id="rId3"/>
    <p:sldId id="259" r:id="rId4"/>
    <p:sldId id="788" r:id="rId5"/>
    <p:sldId id="327" r:id="rId6"/>
    <p:sldId id="823" r:id="rId7"/>
    <p:sldId id="822" r:id="rId8"/>
    <p:sldId id="826" r:id="rId9"/>
    <p:sldId id="825" r:id="rId10"/>
    <p:sldId id="802" r:id="rId11"/>
    <p:sldId id="828" r:id="rId12"/>
    <p:sldId id="812" r:id="rId13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>
      <p:cViewPr varScale="1">
        <p:scale>
          <a:sx n="97" d="100"/>
          <a:sy n="97" d="100"/>
        </p:scale>
        <p:origin x="96" y="10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9771C2-6203-4863-9DBC-43ADD99D2A7B}" type="datetimeFigureOut">
              <a:rPr lang="ko-KR" altLang="en-US" smtClean="0"/>
              <a:t>2025-02-15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018E0-504C-46B2-990E-3654792C04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781606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9771C2-6203-4863-9DBC-43ADD99D2A7B}" type="datetimeFigureOut">
              <a:rPr lang="ko-KR" altLang="en-US" smtClean="0"/>
              <a:t>2025-02-15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018E0-504C-46B2-990E-3654792C04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030758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9771C2-6203-4863-9DBC-43ADD99D2A7B}" type="datetimeFigureOut">
              <a:rPr lang="ko-KR" altLang="en-US" smtClean="0"/>
              <a:t>2025-02-15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018E0-504C-46B2-990E-3654792C04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8461680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169310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9771C2-6203-4863-9DBC-43ADD99D2A7B}" type="datetimeFigureOut">
              <a:rPr lang="ko-KR" altLang="en-US" smtClean="0"/>
              <a:t>2025-02-15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018E0-504C-46B2-990E-3654792C04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144777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9771C2-6203-4863-9DBC-43ADD99D2A7B}" type="datetimeFigureOut">
              <a:rPr lang="ko-KR" altLang="en-US" smtClean="0"/>
              <a:t>2025-02-15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018E0-504C-46B2-990E-3654792C04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938684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9771C2-6203-4863-9DBC-43ADD99D2A7B}" type="datetimeFigureOut">
              <a:rPr lang="ko-KR" altLang="en-US" smtClean="0"/>
              <a:t>2025-02-15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018E0-504C-46B2-990E-3654792C04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045993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9771C2-6203-4863-9DBC-43ADD99D2A7B}" type="datetimeFigureOut">
              <a:rPr lang="ko-KR" altLang="en-US" smtClean="0"/>
              <a:t>2025-02-15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018E0-504C-46B2-990E-3654792C04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146616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9771C2-6203-4863-9DBC-43ADD99D2A7B}" type="datetimeFigureOut">
              <a:rPr lang="ko-KR" altLang="en-US" smtClean="0"/>
              <a:t>2025-02-15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018E0-504C-46B2-990E-3654792C04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45418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9771C2-6203-4863-9DBC-43ADD99D2A7B}" type="datetimeFigureOut">
              <a:rPr lang="ko-KR" altLang="en-US" smtClean="0"/>
              <a:t>2025-02-15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018E0-504C-46B2-990E-3654792C04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74156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9771C2-6203-4863-9DBC-43ADD99D2A7B}" type="datetimeFigureOut">
              <a:rPr lang="ko-KR" altLang="en-US" smtClean="0"/>
              <a:t>2025-02-15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018E0-504C-46B2-990E-3654792C04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223818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9771C2-6203-4863-9DBC-43ADD99D2A7B}" type="datetimeFigureOut">
              <a:rPr lang="ko-KR" altLang="en-US" smtClean="0"/>
              <a:t>2025-02-15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018E0-504C-46B2-990E-3654792C04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936657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9771C2-6203-4863-9DBC-43ADD99D2A7B}" type="datetimeFigureOut">
              <a:rPr lang="ko-KR" altLang="en-US" smtClean="0"/>
              <a:t>2025-02-15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3018E0-504C-46B2-990E-3654792C04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476367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png"/><Relationship Id="rId4" Type="http://schemas.openxmlformats.org/officeDocument/2006/relationships/hyperlink" Target="https://www.riverguide.go.kr/kor/index.do" TargetMode="Externa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youtube.com/watch?v=830F7QZrCeA" TargetMode="External"/><Relationship Id="rId3" Type="http://schemas.openxmlformats.org/officeDocument/2006/relationships/hyperlink" Target="https://www.youtube.com/watch?v=M576aov5Vyg" TargetMode="External"/><Relationship Id="rId7" Type="http://schemas.openxmlformats.org/officeDocument/2006/relationships/hyperlink" Target="https://www.youtube.com/watch?v=41RPUjkQou4&amp;t=195s" TargetMode="External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www.youtube.com/watch?v=z1T-Ca0z-mo&amp;t=13s" TargetMode="External"/><Relationship Id="rId5" Type="http://schemas.openxmlformats.org/officeDocument/2006/relationships/hyperlink" Target="https://www.youtube.com/watch?v=ktcdbNjjGfI&amp;t=18s" TargetMode="External"/><Relationship Id="rId4" Type="http://schemas.openxmlformats.org/officeDocument/2006/relationships/image" Target="../media/image28.png"/><Relationship Id="rId9" Type="http://schemas.openxmlformats.org/officeDocument/2006/relationships/hyperlink" Target="https://www.youtube.com/watch?v=q4T-Ci0yemk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daegubook.com/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play.google.com/store/apps/details?id=com.daegu.meseum.daegubook" TargetMode="Externa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23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그림 3">
            <a:extLst>
              <a:ext uri="{FF2B5EF4-FFF2-40B4-BE49-F238E27FC236}">
                <a16:creationId xmlns:a16="http://schemas.microsoft.com/office/drawing/2014/main" id="{F064F341-6CD7-4026-B718-66449AAB39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90033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3" name="그림 4">
            <a:extLst>
              <a:ext uri="{FF2B5EF4-FFF2-40B4-BE49-F238E27FC236}">
                <a16:creationId xmlns:a16="http://schemas.microsoft.com/office/drawing/2014/main" id="{B18F0AC0-52FE-4533-8E0D-6735277D729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4133" y="0"/>
            <a:ext cx="5367867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6F592E98-968F-42CF-9A7B-C3DEEA05BF4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986" y="942619"/>
            <a:ext cx="11491717" cy="5715000"/>
          </a:xfrm>
          <a:prstGeom prst="rect">
            <a:avLst/>
          </a:prstGeom>
        </p:spPr>
      </p:pic>
      <p:pic>
        <p:nvPicPr>
          <p:cNvPr id="4" name="그림 3">
            <a:extLst>
              <a:ext uri="{FF2B5EF4-FFF2-40B4-BE49-F238E27FC236}">
                <a16:creationId xmlns:a16="http://schemas.microsoft.com/office/drawing/2014/main" id="{E5E5614C-8F36-4152-8FCD-64062A13E44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91836"/>
          <a:stretch/>
        </p:blipFill>
        <p:spPr>
          <a:xfrm>
            <a:off x="188629" y="102581"/>
            <a:ext cx="632548" cy="108948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C9D3322-B9F7-4C03-B05C-8CE75BA1D9F4}"/>
              </a:ext>
            </a:extLst>
          </p:cNvPr>
          <p:cNvSpPr txBox="1"/>
          <p:nvPr/>
        </p:nvSpPr>
        <p:spPr>
          <a:xfrm>
            <a:off x="838200" y="102581"/>
            <a:ext cx="10896600" cy="6553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800" b="1" dirty="0">
                <a:solidFill>
                  <a:schemeClr val="accent6">
                    <a:lumMod val="7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우리 강 알아보기</a:t>
            </a:r>
            <a:endParaRPr lang="en-US" altLang="ko-KR" sz="2800" b="1" dirty="0">
              <a:solidFill>
                <a:schemeClr val="accent6">
                  <a:lumMod val="7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6" name="직사각형 5">
            <a:extLst>
              <a:ext uri="{FF2B5EF4-FFF2-40B4-BE49-F238E27FC236}">
                <a16:creationId xmlns:a16="http://schemas.microsoft.com/office/drawing/2014/main" id="{848FC792-A08E-4C5C-BA56-EEE7C9288ECF}"/>
              </a:ext>
            </a:extLst>
          </p:cNvPr>
          <p:cNvSpPr/>
          <p:nvPr/>
        </p:nvSpPr>
        <p:spPr>
          <a:xfrm>
            <a:off x="9539968" y="573287"/>
            <a:ext cx="219483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dirty="0" err="1">
                <a:hlinkClick r:id="rId4"/>
              </a:rPr>
              <a:t>우리강</a:t>
            </a:r>
            <a:r>
              <a:rPr lang="ko-KR" altLang="en-US" dirty="0">
                <a:hlinkClick r:id="rId4"/>
              </a:rPr>
              <a:t> 이용 도우미</a:t>
            </a:r>
            <a:endParaRPr lang="ko-KR" altLang="en-US" dirty="0"/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DEEFD0D7-F6D0-43B2-89C4-D80D18E5E0F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91200" y="1524000"/>
            <a:ext cx="3369566" cy="4253596"/>
          </a:xfrm>
          <a:prstGeom prst="rect">
            <a:avLst/>
          </a:prstGeom>
        </p:spPr>
      </p:pic>
      <p:sp>
        <p:nvSpPr>
          <p:cNvPr id="8" name="직사각형 7">
            <a:extLst>
              <a:ext uri="{FF2B5EF4-FFF2-40B4-BE49-F238E27FC236}">
                <a16:creationId xmlns:a16="http://schemas.microsoft.com/office/drawing/2014/main" id="{806D051E-6D15-4A7D-B884-C9A59EE1D9E3}"/>
              </a:ext>
            </a:extLst>
          </p:cNvPr>
          <p:cNvSpPr/>
          <p:nvPr/>
        </p:nvSpPr>
        <p:spPr>
          <a:xfrm>
            <a:off x="6629400" y="2438400"/>
            <a:ext cx="533400" cy="30480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7B8AE7F4-92A5-4D82-BE6B-BC43739AF189}"/>
              </a:ext>
            </a:extLst>
          </p:cNvPr>
          <p:cNvSpPr/>
          <p:nvPr/>
        </p:nvSpPr>
        <p:spPr>
          <a:xfrm>
            <a:off x="7587968" y="2133600"/>
            <a:ext cx="533400" cy="30480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4506699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8A1EF650-8C65-43A2-A696-1285A244884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39" y="228600"/>
            <a:ext cx="12022521" cy="6400800"/>
          </a:xfrm>
          <a:prstGeom prst="rect">
            <a:avLst/>
          </a:prstGeom>
        </p:spPr>
      </p:pic>
      <p:sp>
        <p:nvSpPr>
          <p:cNvPr id="2" name="직사각형 1">
            <a:extLst>
              <a:ext uri="{FF2B5EF4-FFF2-40B4-BE49-F238E27FC236}">
                <a16:creationId xmlns:a16="http://schemas.microsoft.com/office/drawing/2014/main" id="{ADCAA2DA-10BA-40AE-B5AA-026B6F485602}"/>
              </a:ext>
            </a:extLst>
          </p:cNvPr>
          <p:cNvSpPr/>
          <p:nvPr/>
        </p:nvSpPr>
        <p:spPr>
          <a:xfrm>
            <a:off x="876300" y="1371600"/>
            <a:ext cx="104394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400" dirty="0">
                <a:hlinkClick r:id="rId3"/>
              </a:rPr>
              <a:t>[</a:t>
            </a:r>
            <a:r>
              <a:rPr lang="ko-KR" altLang="en-US" sz="2400" dirty="0">
                <a:hlinkClick r:id="rId3"/>
              </a:rPr>
              <a:t>한국의 강</a:t>
            </a:r>
            <a:r>
              <a:rPr lang="en-US" altLang="ko-KR" sz="2400" dirty="0">
                <a:hlinkClick r:id="rId3"/>
              </a:rPr>
              <a:t>] </a:t>
            </a:r>
            <a:r>
              <a:rPr lang="ko-KR" altLang="en-US" sz="2400" dirty="0">
                <a:hlinkClick r:id="rId3"/>
              </a:rPr>
              <a:t>낙동강 </a:t>
            </a:r>
            <a:r>
              <a:rPr lang="en-US" altLang="ko-KR" sz="2400" dirty="0">
                <a:hlinkClick r:id="rId3"/>
              </a:rPr>
              <a:t>1,300</a:t>
            </a:r>
            <a:r>
              <a:rPr lang="ko-KR" altLang="en-US" sz="2400" dirty="0">
                <a:hlinkClick r:id="rId3"/>
              </a:rPr>
              <a:t>리 탐방의 첫 여정</a:t>
            </a:r>
            <a:r>
              <a:rPr lang="en-US" altLang="ko-KR" sz="2400" dirty="0">
                <a:hlinkClick r:id="rId3"/>
              </a:rPr>
              <a:t>! (</a:t>
            </a:r>
            <a:r>
              <a:rPr lang="ko-KR" altLang="en-US" sz="2400" dirty="0">
                <a:hlinkClick r:id="rId3"/>
              </a:rPr>
              <a:t>태백에서 안동</a:t>
            </a:r>
            <a:r>
              <a:rPr lang="en-US" altLang="ko-KR" sz="2400" dirty="0">
                <a:hlinkClick r:id="rId3"/>
              </a:rPr>
              <a:t>)</a:t>
            </a:r>
            <a:r>
              <a:rPr lang="ko-KR" altLang="en-US" sz="2400" dirty="0">
                <a:hlinkClick r:id="rId3"/>
              </a:rPr>
              <a:t> </a:t>
            </a:r>
            <a:endParaRPr lang="ko-KR" altLang="en-US" sz="2400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051859BA-BA02-446D-8125-97BCD2CF668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05241" y="165538"/>
            <a:ext cx="1295400" cy="703230"/>
          </a:xfrm>
          <a:prstGeom prst="rect">
            <a:avLst/>
          </a:prstGeom>
        </p:spPr>
      </p:pic>
      <p:sp>
        <p:nvSpPr>
          <p:cNvPr id="5" name="직사각형 4">
            <a:extLst>
              <a:ext uri="{FF2B5EF4-FFF2-40B4-BE49-F238E27FC236}">
                <a16:creationId xmlns:a16="http://schemas.microsoft.com/office/drawing/2014/main" id="{43757D8E-6EEB-4845-B340-229189FE7F5A}"/>
              </a:ext>
            </a:extLst>
          </p:cNvPr>
          <p:cNvSpPr/>
          <p:nvPr/>
        </p:nvSpPr>
        <p:spPr>
          <a:xfrm>
            <a:off x="876299" y="1969025"/>
            <a:ext cx="105537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400" dirty="0">
                <a:hlinkClick r:id="rId5"/>
              </a:rPr>
              <a:t>[</a:t>
            </a:r>
            <a:r>
              <a:rPr lang="ko-KR" altLang="en-US" sz="2400" dirty="0">
                <a:hlinkClick r:id="rId5"/>
              </a:rPr>
              <a:t>한국의 강</a:t>
            </a:r>
            <a:r>
              <a:rPr lang="en-US" altLang="ko-KR" sz="2400" dirty="0">
                <a:hlinkClick r:id="rId5"/>
              </a:rPr>
              <a:t>] </a:t>
            </a:r>
            <a:r>
              <a:rPr lang="ko-KR" altLang="en-US" sz="2400" dirty="0">
                <a:hlinkClick r:id="rId5"/>
              </a:rPr>
              <a:t>우리네 삶의 흔적들이 가득한 곳으로 </a:t>
            </a:r>
            <a:r>
              <a:rPr lang="en-US" altLang="ko-KR" sz="2400" dirty="0">
                <a:hlinkClick r:id="rId5"/>
              </a:rPr>
              <a:t>(</a:t>
            </a:r>
            <a:r>
              <a:rPr lang="ko-KR" altLang="en-US" sz="2400" dirty="0">
                <a:hlinkClick r:id="rId5"/>
              </a:rPr>
              <a:t>안동에서 칠곡</a:t>
            </a:r>
            <a:r>
              <a:rPr lang="en-US" altLang="ko-KR" sz="2400" dirty="0">
                <a:hlinkClick r:id="rId5"/>
              </a:rPr>
              <a:t>)</a:t>
            </a:r>
            <a:r>
              <a:rPr lang="ko-KR" altLang="en-US" sz="2400" dirty="0">
                <a:hlinkClick r:id="rId5"/>
              </a:rPr>
              <a:t> </a:t>
            </a:r>
            <a:endParaRPr lang="ko-KR" altLang="en-US" sz="2400" dirty="0"/>
          </a:p>
        </p:txBody>
      </p:sp>
      <p:sp>
        <p:nvSpPr>
          <p:cNvPr id="6" name="직사각형 5">
            <a:extLst>
              <a:ext uri="{FF2B5EF4-FFF2-40B4-BE49-F238E27FC236}">
                <a16:creationId xmlns:a16="http://schemas.microsoft.com/office/drawing/2014/main" id="{EF46F0E5-1844-440A-A630-9A443E0BF696}"/>
              </a:ext>
            </a:extLst>
          </p:cNvPr>
          <p:cNvSpPr/>
          <p:nvPr/>
        </p:nvSpPr>
        <p:spPr>
          <a:xfrm>
            <a:off x="876299" y="2567586"/>
            <a:ext cx="1082434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400" dirty="0">
                <a:hlinkClick r:id="rId6"/>
              </a:rPr>
              <a:t>[</a:t>
            </a:r>
            <a:r>
              <a:rPr lang="ko-KR" altLang="en-US" sz="2400" dirty="0">
                <a:hlinkClick r:id="rId6"/>
              </a:rPr>
              <a:t>한국의 강</a:t>
            </a:r>
            <a:r>
              <a:rPr lang="en-US" altLang="ko-KR" sz="2400" dirty="0">
                <a:hlinkClick r:id="rId6"/>
              </a:rPr>
              <a:t>] </a:t>
            </a:r>
            <a:r>
              <a:rPr lang="ko-KR" altLang="en-US" sz="2400" dirty="0">
                <a:hlinkClick r:id="rId6"/>
              </a:rPr>
              <a:t>낙동강 절경을 감상할 수 있는 뷰 포인트</a:t>
            </a:r>
            <a:r>
              <a:rPr lang="en-US" altLang="ko-KR" sz="2400" dirty="0">
                <a:hlinkClick r:id="rId6"/>
              </a:rPr>
              <a:t>! (</a:t>
            </a:r>
            <a:r>
              <a:rPr lang="ko-KR" altLang="en-US" sz="2400" dirty="0">
                <a:hlinkClick r:id="rId6"/>
              </a:rPr>
              <a:t>칠곡에서 고령</a:t>
            </a:r>
            <a:r>
              <a:rPr lang="en-US" altLang="ko-KR" sz="2400" dirty="0">
                <a:hlinkClick r:id="rId6"/>
              </a:rPr>
              <a:t>)</a:t>
            </a:r>
            <a:endParaRPr lang="ko-KR" altLang="en-US" sz="2400" dirty="0"/>
          </a:p>
        </p:txBody>
      </p:sp>
      <p:sp>
        <p:nvSpPr>
          <p:cNvPr id="7" name="직사각형 6">
            <a:extLst>
              <a:ext uri="{FF2B5EF4-FFF2-40B4-BE49-F238E27FC236}">
                <a16:creationId xmlns:a16="http://schemas.microsoft.com/office/drawing/2014/main" id="{54D128AA-F2AF-4540-BE3F-404EAA91ABA9}"/>
              </a:ext>
            </a:extLst>
          </p:cNvPr>
          <p:cNvSpPr/>
          <p:nvPr/>
        </p:nvSpPr>
        <p:spPr>
          <a:xfrm>
            <a:off x="876298" y="3152747"/>
            <a:ext cx="1009650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400" dirty="0">
                <a:hlinkClick r:id="rId7"/>
              </a:rPr>
              <a:t>[</a:t>
            </a:r>
            <a:r>
              <a:rPr lang="ko-KR" altLang="en-US" sz="2400" dirty="0">
                <a:hlinkClick r:id="rId7"/>
              </a:rPr>
              <a:t>한국의 강</a:t>
            </a:r>
            <a:r>
              <a:rPr lang="en-US" altLang="ko-KR" sz="2400" dirty="0">
                <a:hlinkClick r:id="rId7"/>
              </a:rPr>
              <a:t>] </a:t>
            </a:r>
            <a:r>
              <a:rPr lang="ko-KR" altLang="en-US" sz="2400" dirty="0">
                <a:hlinkClick r:id="rId7"/>
              </a:rPr>
              <a:t>한국인의 기개와 정신이 살아있는 곳 </a:t>
            </a:r>
            <a:r>
              <a:rPr lang="en-US" altLang="ko-KR" sz="2400" dirty="0">
                <a:hlinkClick r:id="rId7"/>
              </a:rPr>
              <a:t>(</a:t>
            </a:r>
            <a:r>
              <a:rPr lang="ko-KR" altLang="en-US" sz="2400" dirty="0">
                <a:hlinkClick r:id="rId7"/>
              </a:rPr>
              <a:t>달성에서 의령</a:t>
            </a:r>
            <a:r>
              <a:rPr lang="en-US" altLang="ko-KR" sz="2400" dirty="0">
                <a:hlinkClick r:id="rId7"/>
              </a:rPr>
              <a:t>)</a:t>
            </a:r>
            <a:endParaRPr lang="ko-KR" altLang="en-US" sz="2400" dirty="0"/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ACC6D6CA-8F6A-4297-BE6D-62B3FF5DFD93}"/>
              </a:ext>
            </a:extLst>
          </p:cNvPr>
          <p:cNvSpPr/>
          <p:nvPr/>
        </p:nvSpPr>
        <p:spPr>
          <a:xfrm>
            <a:off x="876298" y="3733800"/>
            <a:ext cx="925830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400" dirty="0">
                <a:hlinkClick r:id="rId8"/>
              </a:rPr>
              <a:t>[</a:t>
            </a:r>
            <a:r>
              <a:rPr lang="ko-KR" altLang="en-US" sz="2400" dirty="0">
                <a:hlinkClick r:id="rId8"/>
              </a:rPr>
              <a:t>한국의 강</a:t>
            </a:r>
            <a:r>
              <a:rPr lang="en-US" altLang="ko-KR" sz="2400" dirty="0">
                <a:hlinkClick r:id="rId8"/>
              </a:rPr>
              <a:t>] 1,300</a:t>
            </a:r>
            <a:r>
              <a:rPr lang="ko-KR" altLang="en-US" sz="2400" dirty="0">
                <a:hlinkClick r:id="rId8"/>
              </a:rPr>
              <a:t>리 낙동강 여정의 종착지</a:t>
            </a:r>
            <a:r>
              <a:rPr lang="en-US" altLang="ko-KR" sz="2400" dirty="0">
                <a:hlinkClick r:id="rId8"/>
              </a:rPr>
              <a:t>! (</a:t>
            </a:r>
            <a:r>
              <a:rPr lang="ko-KR" altLang="en-US" sz="2400" dirty="0">
                <a:hlinkClick r:id="rId8"/>
              </a:rPr>
              <a:t>밀양에서 부산</a:t>
            </a:r>
            <a:r>
              <a:rPr lang="en-US" altLang="ko-KR" sz="2400" dirty="0">
                <a:hlinkClick r:id="rId8"/>
              </a:rPr>
              <a:t>)</a:t>
            </a:r>
            <a:endParaRPr lang="ko-KR" altLang="en-US" sz="24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DD67712-56C9-4E42-A917-ED9116E1E892}"/>
              </a:ext>
            </a:extLst>
          </p:cNvPr>
          <p:cNvSpPr txBox="1"/>
          <p:nvPr/>
        </p:nvSpPr>
        <p:spPr>
          <a:xfrm>
            <a:off x="2647948" y="122455"/>
            <a:ext cx="3276600" cy="6553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800" b="1" dirty="0">
                <a:solidFill>
                  <a:schemeClr val="accent6">
                    <a:lumMod val="7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낙동강 알아보기</a:t>
            </a:r>
            <a:endParaRPr lang="en-US" altLang="ko-KR" sz="2800" b="1" dirty="0">
              <a:solidFill>
                <a:schemeClr val="accent6">
                  <a:lumMod val="7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0" name="직사각형 9">
            <a:extLst>
              <a:ext uri="{FF2B5EF4-FFF2-40B4-BE49-F238E27FC236}">
                <a16:creationId xmlns:a16="http://schemas.microsoft.com/office/drawing/2014/main" id="{D4D248BB-0FE5-4C86-8CE2-8EEB58F1BB91}"/>
              </a:ext>
            </a:extLst>
          </p:cNvPr>
          <p:cNvSpPr/>
          <p:nvPr/>
        </p:nvSpPr>
        <p:spPr>
          <a:xfrm>
            <a:off x="914399" y="4939149"/>
            <a:ext cx="1051559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400" dirty="0">
                <a:hlinkClick r:id="rId9"/>
              </a:rPr>
              <a:t>하늘에서 낙동강 </a:t>
            </a:r>
            <a:r>
              <a:rPr lang="ko-KR" altLang="en-US" sz="2400" dirty="0" err="1">
                <a:hlinkClick r:id="rId9"/>
              </a:rPr>
              <a:t>따라가다보면</a:t>
            </a:r>
            <a:r>
              <a:rPr lang="ko-KR" altLang="en-US" sz="2400" dirty="0">
                <a:hlinkClick r:id="rId9"/>
              </a:rPr>
              <a:t> </a:t>
            </a:r>
            <a:r>
              <a:rPr lang="en-US" altLang="ko-KR" sz="2400" dirty="0">
                <a:hlinkClick r:id="rId9"/>
              </a:rPr>
              <a:t>... | </a:t>
            </a:r>
            <a:r>
              <a:rPr lang="ko-KR" altLang="en-US" sz="2400" dirty="0">
                <a:hlinkClick r:id="rId9"/>
              </a:rPr>
              <a:t>위대한유산 </a:t>
            </a:r>
            <a:r>
              <a:rPr lang="en-US" altLang="ko-KR" sz="2400" dirty="0">
                <a:hlinkClick r:id="rId9"/>
              </a:rPr>
              <a:t>100</a:t>
            </a:r>
            <a:r>
              <a:rPr lang="ko-KR" altLang="en-US" sz="2400" dirty="0">
                <a:hlinkClick r:id="rId9"/>
              </a:rPr>
              <a:t>경 낙동강 오디세이</a:t>
            </a:r>
            <a:endParaRPr lang="ko-KR" altLang="en-US" sz="2400" dirty="0"/>
          </a:p>
        </p:txBody>
      </p:sp>
    </p:spTree>
    <p:extLst>
      <p:ext uri="{BB962C8B-B14F-4D97-AF65-F5344CB8AC3E}">
        <p14:creationId xmlns:p14="http://schemas.microsoft.com/office/powerpoint/2010/main" val="180628864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F23294C4-DAB6-4BF9-BD9C-CEAB1F02CE9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91836"/>
          <a:stretch/>
        </p:blipFill>
        <p:spPr>
          <a:xfrm>
            <a:off x="264829" y="343147"/>
            <a:ext cx="632548" cy="108948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5128759-4578-40EE-81A5-0B1B63A2A6A0}"/>
              </a:ext>
            </a:extLst>
          </p:cNvPr>
          <p:cNvSpPr txBox="1"/>
          <p:nvPr/>
        </p:nvSpPr>
        <p:spPr>
          <a:xfrm>
            <a:off x="914400" y="343147"/>
            <a:ext cx="10896600" cy="13017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800" b="1" dirty="0">
                <a:solidFill>
                  <a:schemeClr val="accent6">
                    <a:lumMod val="7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경북의 산이나 강 중에서 </a:t>
            </a:r>
            <a:r>
              <a:rPr lang="en-US" altLang="ko-KR" sz="2800" b="1" dirty="0">
                <a:solidFill>
                  <a:schemeClr val="accent6">
                    <a:lumMod val="7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1</a:t>
            </a:r>
            <a:r>
              <a:rPr lang="ko-KR" altLang="en-US" sz="2800" b="1" dirty="0">
                <a:solidFill>
                  <a:schemeClr val="accent6">
                    <a:lumMod val="7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곳을 정하여 당일 여행 홍보 안내서를 </a:t>
            </a:r>
            <a:endParaRPr lang="en-US" altLang="ko-KR" sz="2800" b="1" dirty="0">
              <a:solidFill>
                <a:schemeClr val="accent6">
                  <a:lumMod val="7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2800" b="1" dirty="0">
                <a:solidFill>
                  <a:schemeClr val="accent6">
                    <a:lumMod val="7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만들어보자</a:t>
            </a:r>
            <a:r>
              <a:rPr lang="en-US" altLang="ko-KR" sz="2800" b="1" dirty="0">
                <a:solidFill>
                  <a:schemeClr val="accent6">
                    <a:lumMod val="7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id="{989CA86D-1237-4147-AA92-E2D1E6CFB09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0619066">
            <a:off x="8948145" y="1269482"/>
            <a:ext cx="1045049" cy="1266521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E3E0A949-6416-4ED9-8F9E-A83874C98ACF}"/>
              </a:ext>
            </a:extLst>
          </p:cNvPr>
          <p:cNvSpPr txBox="1"/>
          <p:nvPr/>
        </p:nvSpPr>
        <p:spPr>
          <a:xfrm>
            <a:off x="780393" y="2437397"/>
            <a:ext cx="83063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dirty="0">
                <a:latin typeface="돋움" panose="020B0600000101010101" pitchFamily="50" charset="-127"/>
                <a:ea typeface="돋움" panose="020B0600000101010101" pitchFamily="50" charset="-127"/>
              </a:rPr>
              <a:t>2. </a:t>
            </a:r>
            <a:r>
              <a:rPr lang="ko-KR" altLang="en-US" sz="2400" dirty="0">
                <a:latin typeface="돋움" panose="020B0600000101010101" pitchFamily="50" charset="-127"/>
                <a:ea typeface="돋움" panose="020B0600000101010101" pitchFamily="50" charset="-127"/>
              </a:rPr>
              <a:t>여행지에 대해 충분히 검색하기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FFB3D8E-E96A-4154-919C-A76DC44051A4}"/>
              </a:ext>
            </a:extLst>
          </p:cNvPr>
          <p:cNvSpPr txBox="1"/>
          <p:nvPr/>
        </p:nvSpPr>
        <p:spPr>
          <a:xfrm>
            <a:off x="762000" y="1917517"/>
            <a:ext cx="83063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dirty="0">
                <a:latin typeface="돋움" panose="020B0600000101010101" pitchFamily="50" charset="-127"/>
                <a:ea typeface="돋움" panose="020B0600000101010101" pitchFamily="50" charset="-127"/>
              </a:rPr>
              <a:t>1. </a:t>
            </a:r>
            <a:r>
              <a:rPr lang="ko-KR" altLang="en-US" sz="2400" dirty="0">
                <a:latin typeface="돋움" panose="020B0600000101010101" pitchFamily="50" charset="-127"/>
                <a:ea typeface="돋움" panose="020B0600000101010101" pitchFamily="50" charset="-127"/>
              </a:rPr>
              <a:t>여행 계획을 세우기 위해서는 고려할 사항 생각하기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4E1E531-945F-4882-A2C7-1154C162FC75}"/>
              </a:ext>
            </a:extLst>
          </p:cNvPr>
          <p:cNvSpPr txBox="1"/>
          <p:nvPr/>
        </p:nvSpPr>
        <p:spPr>
          <a:xfrm>
            <a:off x="752944" y="2957277"/>
            <a:ext cx="83063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dirty="0">
                <a:latin typeface="돋움" panose="020B0600000101010101" pitchFamily="50" charset="-127"/>
                <a:ea typeface="돋움" panose="020B0600000101010101" pitchFamily="50" charset="-127"/>
              </a:rPr>
              <a:t>3. </a:t>
            </a:r>
            <a:r>
              <a:rPr lang="ko-KR" altLang="en-US" sz="2400" dirty="0">
                <a:latin typeface="돋움" panose="020B0600000101010101" pitchFamily="50" charset="-127"/>
                <a:ea typeface="돋움" panose="020B0600000101010101" pitchFamily="50" charset="-127"/>
              </a:rPr>
              <a:t>여행지의 장점이 잘 드러나는 안내서</a:t>
            </a:r>
            <a:r>
              <a:rPr lang="en-US" altLang="ko-KR" sz="2400" dirty="0">
                <a:latin typeface="돋움" panose="020B0600000101010101" pitchFamily="50" charset="-127"/>
                <a:ea typeface="돋움" panose="020B0600000101010101" pitchFamily="50" charset="-127"/>
              </a:rPr>
              <a:t> </a:t>
            </a:r>
            <a:r>
              <a:rPr lang="ko-KR" altLang="en-US" sz="2400" dirty="0">
                <a:latin typeface="돋움" panose="020B0600000101010101" pitchFamily="50" charset="-127"/>
                <a:ea typeface="돋움" panose="020B0600000101010101" pitchFamily="50" charset="-127"/>
              </a:rPr>
              <a:t>만들기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C968FCC-7517-422E-84CE-F59507FB9ED1}"/>
              </a:ext>
            </a:extLst>
          </p:cNvPr>
          <p:cNvSpPr txBox="1"/>
          <p:nvPr/>
        </p:nvSpPr>
        <p:spPr>
          <a:xfrm>
            <a:off x="1089223" y="3372155"/>
            <a:ext cx="76886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dirty="0">
                <a:latin typeface="돋움" panose="020B0600000101010101" pitchFamily="50" charset="-127"/>
                <a:ea typeface="돋움" panose="020B0600000101010101" pitchFamily="50" charset="-127"/>
              </a:rPr>
              <a:t>( </a:t>
            </a:r>
            <a:r>
              <a:rPr lang="ko-KR" altLang="en-US" sz="2000" dirty="0" err="1">
                <a:latin typeface="돋움" panose="020B0600000101010101" pitchFamily="50" charset="-127"/>
                <a:ea typeface="돋움" panose="020B0600000101010101" pitchFamily="50" charset="-127"/>
              </a:rPr>
              <a:t>미리캔버스</a:t>
            </a:r>
            <a:r>
              <a:rPr lang="en-US" altLang="ko-KR" sz="2000" dirty="0">
                <a:latin typeface="돋움" panose="020B0600000101010101" pitchFamily="50" charset="-127"/>
                <a:ea typeface="돋움" panose="020B0600000101010101" pitchFamily="50" charset="-127"/>
              </a:rPr>
              <a:t>, </a:t>
            </a:r>
            <a:r>
              <a:rPr lang="ko-KR" altLang="en-US" sz="2000" dirty="0" err="1">
                <a:latin typeface="돋움" panose="020B0600000101010101" pitchFamily="50" charset="-127"/>
                <a:ea typeface="돋움" panose="020B0600000101010101" pitchFamily="50" charset="-127"/>
              </a:rPr>
              <a:t>캔바</a:t>
            </a:r>
            <a:r>
              <a:rPr lang="en-US" altLang="ko-KR" sz="2000" dirty="0">
                <a:latin typeface="돋움" panose="020B0600000101010101" pitchFamily="50" charset="-127"/>
                <a:ea typeface="돋움" panose="020B0600000101010101" pitchFamily="50" charset="-127"/>
              </a:rPr>
              <a:t> </a:t>
            </a:r>
            <a:r>
              <a:rPr lang="ko-KR" altLang="en-US" sz="2000" dirty="0">
                <a:latin typeface="돋움" panose="020B0600000101010101" pitchFamily="50" charset="-127"/>
                <a:ea typeface="돋움" panose="020B0600000101010101" pitchFamily="50" charset="-127"/>
              </a:rPr>
              <a:t>등 다양한 편집 프로그램을 활용해서 만들기 </a:t>
            </a:r>
            <a:r>
              <a:rPr lang="en-US" altLang="ko-KR" sz="2000" dirty="0">
                <a:latin typeface="돋움" panose="020B0600000101010101" pitchFamily="50" charset="-127"/>
                <a:ea typeface="돋움" panose="020B0600000101010101" pitchFamily="50" charset="-127"/>
              </a:rPr>
              <a:t>)</a:t>
            </a:r>
            <a:endParaRPr lang="ko-KR" altLang="en-US" sz="2000" dirty="0"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06C96B5-EC69-4E44-9F3B-D7DA48D3DBA7}"/>
              </a:ext>
            </a:extLst>
          </p:cNvPr>
          <p:cNvSpPr txBox="1"/>
          <p:nvPr/>
        </p:nvSpPr>
        <p:spPr>
          <a:xfrm>
            <a:off x="752944" y="3791143"/>
            <a:ext cx="97207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dirty="0">
                <a:latin typeface="돋움" panose="020B0600000101010101" pitchFamily="50" charset="-127"/>
                <a:ea typeface="돋움" panose="020B0600000101010101" pitchFamily="50" charset="-127"/>
              </a:rPr>
              <a:t>4. </a:t>
            </a:r>
            <a:r>
              <a:rPr lang="ko-KR" altLang="en-US" sz="2400" dirty="0">
                <a:latin typeface="돋움" panose="020B0600000101010101" pitchFamily="50" charset="-127"/>
                <a:ea typeface="돋움" panose="020B0600000101010101" pitchFamily="50" charset="-127"/>
              </a:rPr>
              <a:t>여행 홍보 안내서 공유하기</a:t>
            </a:r>
          </a:p>
        </p:txBody>
      </p:sp>
      <p:pic>
        <p:nvPicPr>
          <p:cNvPr id="15" name="그림 14">
            <a:extLst>
              <a:ext uri="{FF2B5EF4-FFF2-40B4-BE49-F238E27FC236}">
                <a16:creationId xmlns:a16="http://schemas.microsoft.com/office/drawing/2014/main" id="{5F8D548F-7D37-4548-A6F3-2E0BF308B80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740958">
            <a:off x="8951098" y="3213898"/>
            <a:ext cx="2673746" cy="3004687"/>
          </a:xfrm>
          <a:prstGeom prst="rect">
            <a:avLst/>
          </a:prstGeom>
        </p:spPr>
      </p:pic>
      <p:pic>
        <p:nvPicPr>
          <p:cNvPr id="16" name="그림 15">
            <a:extLst>
              <a:ext uri="{FF2B5EF4-FFF2-40B4-BE49-F238E27FC236}">
                <a16:creationId xmlns:a16="http://schemas.microsoft.com/office/drawing/2014/main" id="{4E32C852-C171-40E6-967B-D12072146A4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69421" y="4618195"/>
            <a:ext cx="3200400" cy="1907168"/>
          </a:xfrm>
          <a:prstGeom prst="rect">
            <a:avLst/>
          </a:prstGeom>
        </p:spPr>
      </p:pic>
      <p:pic>
        <p:nvPicPr>
          <p:cNvPr id="17" name="그림 16">
            <a:extLst>
              <a:ext uri="{FF2B5EF4-FFF2-40B4-BE49-F238E27FC236}">
                <a16:creationId xmlns:a16="http://schemas.microsoft.com/office/drawing/2014/main" id="{985E1C24-6BF2-4935-910D-F4626DF447A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237446">
            <a:off x="5980299" y="3951483"/>
            <a:ext cx="2477828" cy="2624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78675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2573C0A4-DF35-A331-17A3-56FC54A2450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02825"/>
            <a:ext cx="12192000" cy="625176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84F9201-BE88-910F-C76B-2266A8EDCD65}"/>
              </a:ext>
            </a:extLst>
          </p:cNvPr>
          <p:cNvSpPr txBox="1"/>
          <p:nvPr/>
        </p:nvSpPr>
        <p:spPr>
          <a:xfrm>
            <a:off x="2913529" y="6488668"/>
            <a:ext cx="729054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  <a:hlinkClick r:id="rId3"/>
              </a:rPr>
              <a:t>내 고장 대구</a:t>
            </a:r>
            <a:r>
              <a:rPr lang="en-US" altLang="ko-KR" dirty="0">
                <a:latin typeface="맑은 고딕" panose="020B0503020000020004" pitchFamily="50" charset="-127"/>
                <a:ea typeface="맑은 고딕" panose="020B0503020000020004" pitchFamily="50" charset="-127"/>
                <a:hlinkClick r:id="rId3"/>
              </a:rPr>
              <a:t>·</a:t>
            </a:r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  <a:hlinkClick r:id="rId3"/>
              </a:rPr>
              <a:t>경북 </a:t>
            </a:r>
            <a:r>
              <a:rPr lang="ko-KR" altLang="en-US" dirty="0" err="1">
                <a:latin typeface="맑은 고딕" panose="020B0503020000020004" pitchFamily="50" charset="-127"/>
                <a:ea typeface="맑은 고딕" panose="020B0503020000020004" pitchFamily="50" charset="-127"/>
                <a:hlinkClick r:id="rId3"/>
              </a:rPr>
              <a:t>다시보기</a:t>
            </a:r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ko-KR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사이트 주소</a:t>
            </a:r>
            <a:r>
              <a:rPr lang="en-US" altLang="ko-KR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 https://daegubook.com)</a:t>
            </a:r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1246056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2"/>
          <a:srcRect t="52961" b="1"/>
          <a:stretch/>
        </p:blipFill>
        <p:spPr>
          <a:xfrm>
            <a:off x="193862" y="1894139"/>
            <a:ext cx="6377268" cy="2376274"/>
          </a:xfrm>
          <a:prstGeom prst="rect">
            <a:avLst/>
          </a:prstGeom>
        </p:spPr>
      </p:pic>
      <p:pic>
        <p:nvPicPr>
          <p:cNvPr id="3" name="그림 2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43064" y="5053322"/>
            <a:ext cx="5977193" cy="1141478"/>
          </a:xfrm>
          <a:prstGeom prst="rect">
            <a:avLst/>
          </a:prstGeom>
        </p:spPr>
      </p:pic>
      <p:pic>
        <p:nvPicPr>
          <p:cNvPr id="5" name="그림 4">
            <a:extLst>
              <a:ext uri="{FF2B5EF4-FFF2-40B4-BE49-F238E27FC236}">
                <a16:creationId xmlns:a16="http://schemas.microsoft.com/office/drawing/2014/main" id="{3977FDCC-640A-7BC4-65F7-866B8FDAA051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2016"/>
          <a:stretch/>
        </p:blipFill>
        <p:spPr>
          <a:xfrm>
            <a:off x="6229911" y="1696915"/>
            <a:ext cx="5690346" cy="3013493"/>
          </a:xfrm>
          <a:prstGeom prst="rect">
            <a:avLst/>
          </a:prstGeom>
        </p:spPr>
      </p:pic>
      <p:grpSp>
        <p:nvGrpSpPr>
          <p:cNvPr id="8" name="그룹 7"/>
          <p:cNvGrpSpPr/>
          <p:nvPr/>
        </p:nvGrpSpPr>
        <p:grpSpPr>
          <a:xfrm>
            <a:off x="2352674" y="390218"/>
            <a:ext cx="9567583" cy="686381"/>
            <a:chOff x="440391" y="358588"/>
            <a:chExt cx="9567583" cy="683506"/>
          </a:xfrm>
        </p:grpSpPr>
        <p:pic>
          <p:nvPicPr>
            <p:cNvPr id="6" name="그림 5"/>
            <p:cNvPicPr>
              <a:picLocks noChangeAspect="1"/>
            </p:cNvPicPr>
            <p:nvPr/>
          </p:nvPicPr>
          <p:blipFill rotWithShape="1">
            <a:blip r:embed="rId2"/>
            <a:srcRect t="27485" b="56571"/>
            <a:stretch/>
          </p:blipFill>
          <p:spPr>
            <a:xfrm>
              <a:off x="5181600" y="432494"/>
              <a:ext cx="4826374" cy="609600"/>
            </a:xfrm>
            <a:prstGeom prst="rect">
              <a:avLst/>
            </a:prstGeom>
          </p:spPr>
        </p:pic>
        <p:pic>
          <p:nvPicPr>
            <p:cNvPr id="7" name="그림 6"/>
            <p:cNvPicPr>
              <a:picLocks noChangeAspect="1"/>
            </p:cNvPicPr>
            <p:nvPr/>
          </p:nvPicPr>
          <p:blipFill rotWithShape="1">
            <a:blip r:embed="rId2"/>
            <a:srcRect t="11171" b="71158"/>
            <a:stretch/>
          </p:blipFill>
          <p:spPr>
            <a:xfrm>
              <a:off x="440391" y="358588"/>
              <a:ext cx="4826374" cy="676800"/>
            </a:xfrm>
            <a:prstGeom prst="rect">
              <a:avLst/>
            </a:prstGeom>
          </p:spPr>
        </p:pic>
      </p:grpSp>
      <p:cxnSp>
        <p:nvCxnSpPr>
          <p:cNvPr id="10" name="직선 연결선 9"/>
          <p:cNvCxnSpPr/>
          <p:nvPr/>
        </p:nvCxnSpPr>
        <p:spPr>
          <a:xfrm>
            <a:off x="2599765" y="1139352"/>
            <a:ext cx="6266329" cy="0"/>
          </a:xfrm>
          <a:prstGeom prst="line">
            <a:avLst/>
          </a:prstGeom>
          <a:ln w="28575">
            <a:prstDash val="sysDot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231319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>
            <a:extLst>
              <a:ext uri="{FF2B5EF4-FFF2-40B4-BE49-F238E27FC236}">
                <a16:creationId xmlns:a16="http://schemas.microsoft.com/office/drawing/2014/main" id="{46AA8881-C3DC-4C36-99A9-770B23741CF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215561"/>
            <a:ext cx="9144000" cy="6426878"/>
          </a:xfrm>
          <a:prstGeom prst="rect">
            <a:avLst/>
          </a:prstGeom>
        </p:spPr>
      </p:pic>
      <p:pic>
        <p:nvPicPr>
          <p:cNvPr id="3" name="그림 2">
            <a:extLst>
              <a:ext uri="{FF2B5EF4-FFF2-40B4-BE49-F238E27FC236}">
                <a16:creationId xmlns:a16="http://schemas.microsoft.com/office/drawing/2014/main" id="{43C87F01-11ED-426E-8F1F-44AAE20D380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536" y="246392"/>
            <a:ext cx="1339032" cy="1892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95468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그림 2">
            <a:extLst>
              <a:ext uri="{FF2B5EF4-FFF2-40B4-BE49-F238E27FC236}">
                <a16:creationId xmlns:a16="http://schemas.microsoft.com/office/drawing/2014/main" id="{042FAE54-DFCA-4D4F-BBC7-4CA02705829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그림 4">
            <a:extLst>
              <a:ext uri="{FF2B5EF4-FFF2-40B4-BE49-F238E27FC236}">
                <a16:creationId xmlns:a16="http://schemas.microsoft.com/office/drawing/2014/main" id="{45241026-D328-4727-A23F-88BD06A90A7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9517" y="2159000"/>
            <a:ext cx="7482416" cy="15430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그림 6">
            <a:extLst>
              <a:ext uri="{FF2B5EF4-FFF2-40B4-BE49-F238E27FC236}">
                <a16:creationId xmlns:a16="http://schemas.microsoft.com/office/drawing/2014/main" id="{1904DF1F-8E1A-49A5-B626-F9C60AE8C3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4133" y="3890434"/>
            <a:ext cx="3549651" cy="207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그림 8">
            <a:extLst>
              <a:ext uri="{FF2B5EF4-FFF2-40B4-BE49-F238E27FC236}">
                <a16:creationId xmlns:a16="http://schemas.microsoft.com/office/drawing/2014/main" id="{98C7A054-A9A8-48C0-8116-4B4E1D49C2B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7617" y="3702051"/>
            <a:ext cx="3429000" cy="215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58C5D431-BFE2-404E-BB45-8F39D98F189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123"/>
          <a:stretch/>
        </p:blipFill>
        <p:spPr>
          <a:xfrm>
            <a:off x="152400" y="76200"/>
            <a:ext cx="11963400" cy="670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3623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3C293DBF-E46F-43FF-ADE1-252E25BE80A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3056"/>
          <a:stretch/>
        </p:blipFill>
        <p:spPr>
          <a:xfrm>
            <a:off x="152400" y="40645"/>
            <a:ext cx="11029950" cy="900440"/>
          </a:xfrm>
          <a:prstGeom prst="rect">
            <a:avLst/>
          </a:prstGeom>
        </p:spPr>
      </p:pic>
      <p:sp>
        <p:nvSpPr>
          <p:cNvPr id="4" name="직사각형 3">
            <a:extLst>
              <a:ext uri="{FF2B5EF4-FFF2-40B4-BE49-F238E27FC236}">
                <a16:creationId xmlns:a16="http://schemas.microsoft.com/office/drawing/2014/main" id="{4FEC324E-842C-44E1-9421-6A1905FC0AD4}"/>
              </a:ext>
            </a:extLst>
          </p:cNvPr>
          <p:cNvSpPr/>
          <p:nvPr/>
        </p:nvSpPr>
        <p:spPr>
          <a:xfrm>
            <a:off x="1123950" y="228600"/>
            <a:ext cx="74676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ko-KR" sz="2800" b="1" dirty="0">
                <a:solidFill>
                  <a:schemeClr val="accent6">
                    <a:lumMod val="50000"/>
                  </a:schemeClr>
                </a:solidFill>
                <a:latin typeface="Jalnan"/>
              </a:rPr>
              <a:t>3. </a:t>
            </a:r>
            <a:r>
              <a:rPr lang="ko-KR" altLang="en-US" sz="2800" b="1" dirty="0">
                <a:solidFill>
                  <a:schemeClr val="accent6">
                    <a:lumMod val="50000"/>
                  </a:schemeClr>
                </a:solidFill>
                <a:latin typeface="Jalnan"/>
              </a:rPr>
              <a:t>경북에 있는 산</a:t>
            </a:r>
            <a:r>
              <a:rPr lang="en-US" altLang="ko-KR" sz="2800" b="1" dirty="0">
                <a:solidFill>
                  <a:schemeClr val="accent6">
                    <a:lumMod val="50000"/>
                  </a:schemeClr>
                </a:solidFill>
                <a:latin typeface="Jalnan"/>
              </a:rPr>
              <a:t>, </a:t>
            </a:r>
            <a:r>
              <a:rPr lang="ko-KR" altLang="en-US" sz="2800" b="1" dirty="0">
                <a:solidFill>
                  <a:schemeClr val="accent6">
                    <a:lumMod val="50000"/>
                  </a:schemeClr>
                </a:solidFill>
                <a:latin typeface="Jalnan"/>
              </a:rPr>
              <a:t>강</a:t>
            </a:r>
            <a:r>
              <a:rPr lang="en-US" altLang="ko-KR" sz="2800" b="1" dirty="0">
                <a:solidFill>
                  <a:schemeClr val="accent6">
                    <a:lumMod val="50000"/>
                  </a:schemeClr>
                </a:solidFill>
                <a:latin typeface="Jalnan"/>
              </a:rPr>
              <a:t>, </a:t>
            </a:r>
            <a:r>
              <a:rPr lang="ko-KR" altLang="en-US" sz="2800" b="1" dirty="0">
                <a:solidFill>
                  <a:schemeClr val="accent6">
                    <a:lumMod val="50000"/>
                  </a:schemeClr>
                </a:solidFill>
                <a:latin typeface="Jalnan"/>
              </a:rPr>
              <a:t>들판 이야기</a:t>
            </a:r>
            <a:endParaRPr lang="ko-KR" altLang="en-US" sz="2800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03A1E089-D815-4EDE-A747-AE452DFAB1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91178" y="74430"/>
            <a:ext cx="2484428" cy="86665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6D317865-9D14-4EB6-A8A9-C1E745798B8F}"/>
              </a:ext>
            </a:extLst>
          </p:cNvPr>
          <p:cNvSpPr txBox="1"/>
          <p:nvPr/>
        </p:nvSpPr>
        <p:spPr>
          <a:xfrm>
            <a:off x="9797618" y="76200"/>
            <a:ext cx="2396336" cy="7833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600" b="1" dirty="0">
                <a:solidFill>
                  <a:schemeClr val="accent6">
                    <a:lumMod val="50000"/>
                  </a:schemeClr>
                </a:solidFill>
              </a:rPr>
              <a:t> 학습자료 </a:t>
            </a:r>
            <a:r>
              <a:rPr lang="en-US" altLang="ko-KR" sz="1600" b="1" dirty="0">
                <a:solidFill>
                  <a:schemeClr val="accent6">
                    <a:lumMod val="50000"/>
                  </a:schemeClr>
                </a:solidFill>
              </a:rPr>
              <a:t>p172~175</a:t>
            </a:r>
          </a:p>
          <a:p>
            <a:pPr>
              <a:lnSpc>
                <a:spcPct val="150000"/>
              </a:lnSpc>
            </a:pPr>
            <a:r>
              <a:rPr lang="ko-KR" altLang="en-US" sz="1600" b="1" dirty="0">
                <a:solidFill>
                  <a:schemeClr val="accent6">
                    <a:lumMod val="50000"/>
                  </a:schemeClr>
                </a:solidFill>
              </a:rPr>
              <a:t> 활동자료 </a:t>
            </a:r>
            <a:r>
              <a:rPr lang="en-US" altLang="ko-KR" sz="1600" b="1" dirty="0">
                <a:solidFill>
                  <a:schemeClr val="accent6">
                    <a:lumMod val="50000"/>
                  </a:schemeClr>
                </a:solidFill>
              </a:rPr>
              <a:t>p91~92</a:t>
            </a:r>
            <a:endParaRPr lang="ko-KR" altLang="en-US" sz="16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19" name="그림 18">
            <a:extLst>
              <a:ext uri="{FF2B5EF4-FFF2-40B4-BE49-F238E27FC236}">
                <a16:creationId xmlns:a16="http://schemas.microsoft.com/office/drawing/2014/main" id="{91F3320B-E76C-4A58-A231-02F2418ED60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91400" y="1282990"/>
            <a:ext cx="3925221" cy="5258084"/>
          </a:xfrm>
          <a:prstGeom prst="rect">
            <a:avLst/>
          </a:prstGeom>
        </p:spPr>
      </p:pic>
      <p:grpSp>
        <p:nvGrpSpPr>
          <p:cNvPr id="33" name="그룹 32">
            <a:extLst>
              <a:ext uri="{FF2B5EF4-FFF2-40B4-BE49-F238E27FC236}">
                <a16:creationId xmlns:a16="http://schemas.microsoft.com/office/drawing/2014/main" id="{C9A546E5-E46D-49D0-83CA-E72510FCDF86}"/>
              </a:ext>
            </a:extLst>
          </p:cNvPr>
          <p:cNvGrpSpPr/>
          <p:nvPr/>
        </p:nvGrpSpPr>
        <p:grpSpPr>
          <a:xfrm>
            <a:off x="478481" y="1501410"/>
            <a:ext cx="6096045" cy="1818395"/>
            <a:chOff x="478481" y="1501410"/>
            <a:chExt cx="6096045" cy="1818395"/>
          </a:xfrm>
        </p:grpSpPr>
        <p:sp>
          <p:nvSpPr>
            <p:cNvPr id="16" name="직사각형 15">
              <a:extLst>
                <a:ext uri="{FF2B5EF4-FFF2-40B4-BE49-F238E27FC236}">
                  <a16:creationId xmlns:a16="http://schemas.microsoft.com/office/drawing/2014/main" id="{E6503079-4C79-4115-BE2E-FC0406C8A702}"/>
                </a:ext>
              </a:extLst>
            </p:cNvPr>
            <p:cNvSpPr/>
            <p:nvPr/>
          </p:nvSpPr>
          <p:spPr>
            <a:xfrm>
              <a:off x="1546953" y="1501410"/>
              <a:ext cx="4646573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ko-KR" altLang="en-US" sz="28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맑은 고딕" panose="020B0503020000020004" pitchFamily="50" charset="-127"/>
                  <a:ea typeface="맑은 고딕" panose="020B0503020000020004" pitchFamily="50" charset="-127"/>
                </a:rPr>
                <a:t>우리나라의 지형의 특징을 </a:t>
              </a:r>
              <a:r>
                <a:rPr lang="en-US" altLang="ko-KR" sz="28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맑은 고딕" panose="020B0503020000020004" pitchFamily="50" charset="-127"/>
                  <a:ea typeface="맑은 고딕" panose="020B0503020000020004" pitchFamily="50" charset="-127"/>
                </a:rPr>
                <a:t>4</a:t>
              </a:r>
              <a:r>
                <a:rPr lang="ko-KR" altLang="en-US" sz="28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맑은 고딕" panose="020B0503020000020004" pitchFamily="50" charset="-127"/>
                  <a:ea typeface="맑은 고딕" panose="020B0503020000020004" pitchFamily="50" charset="-127"/>
                </a:rPr>
                <a:t>자로 표현하면</a:t>
              </a:r>
              <a:r>
                <a:rPr lang="en-US" altLang="ko-KR" sz="28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맑은 고딕" panose="020B0503020000020004" pitchFamily="50" charset="-127"/>
                  <a:ea typeface="맑은 고딕" panose="020B0503020000020004" pitchFamily="50" charset="-127"/>
                </a:rPr>
                <a:t>? </a:t>
              </a:r>
              <a:endParaRPr lang="ko-KR" altLang="en-U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pic>
          <p:nvPicPr>
            <p:cNvPr id="20" name="그림 19">
              <a:extLst>
                <a:ext uri="{FF2B5EF4-FFF2-40B4-BE49-F238E27FC236}">
                  <a16:creationId xmlns:a16="http://schemas.microsoft.com/office/drawing/2014/main" id="{604E4CC6-E2AF-4AAB-B4F3-C6510FBBD76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20080497">
              <a:off x="478481" y="1502922"/>
              <a:ext cx="1031631" cy="415851"/>
            </a:xfrm>
            <a:prstGeom prst="rect">
              <a:avLst/>
            </a:prstGeom>
          </p:spPr>
        </p:pic>
        <p:sp>
          <p:nvSpPr>
            <p:cNvPr id="21" name="직사각형 20">
              <a:extLst>
                <a:ext uri="{FF2B5EF4-FFF2-40B4-BE49-F238E27FC236}">
                  <a16:creationId xmlns:a16="http://schemas.microsoft.com/office/drawing/2014/main" id="{40458D66-99A9-43F5-9109-F94F62984226}"/>
                </a:ext>
              </a:extLst>
            </p:cNvPr>
            <p:cNvSpPr/>
            <p:nvPr/>
          </p:nvSpPr>
          <p:spPr>
            <a:xfrm>
              <a:off x="3924175" y="2606791"/>
              <a:ext cx="619900" cy="713014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2" name="직사각형 21">
              <a:extLst>
                <a:ext uri="{FF2B5EF4-FFF2-40B4-BE49-F238E27FC236}">
                  <a16:creationId xmlns:a16="http://schemas.microsoft.com/office/drawing/2014/main" id="{FC3DF09B-41FC-4570-9BF1-53948976B16F}"/>
                </a:ext>
              </a:extLst>
            </p:cNvPr>
            <p:cNvSpPr/>
            <p:nvPr/>
          </p:nvSpPr>
          <p:spPr>
            <a:xfrm>
              <a:off x="4593326" y="2606791"/>
              <a:ext cx="619900" cy="713014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3" name="직사각형 22">
              <a:extLst>
                <a:ext uri="{FF2B5EF4-FFF2-40B4-BE49-F238E27FC236}">
                  <a16:creationId xmlns:a16="http://schemas.microsoft.com/office/drawing/2014/main" id="{FA38C49A-31D9-439D-A490-8855A0999227}"/>
                </a:ext>
              </a:extLst>
            </p:cNvPr>
            <p:cNvSpPr/>
            <p:nvPr/>
          </p:nvSpPr>
          <p:spPr>
            <a:xfrm>
              <a:off x="5268826" y="2605086"/>
              <a:ext cx="619900" cy="713014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4" name="직사각형 23">
              <a:extLst>
                <a:ext uri="{FF2B5EF4-FFF2-40B4-BE49-F238E27FC236}">
                  <a16:creationId xmlns:a16="http://schemas.microsoft.com/office/drawing/2014/main" id="{C7C41EDF-7E33-4079-AA26-35866883A308}"/>
                </a:ext>
              </a:extLst>
            </p:cNvPr>
            <p:cNvSpPr/>
            <p:nvPr/>
          </p:nvSpPr>
          <p:spPr>
            <a:xfrm>
              <a:off x="5954626" y="2605086"/>
              <a:ext cx="619900" cy="713014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32" name="그룹 31">
            <a:extLst>
              <a:ext uri="{FF2B5EF4-FFF2-40B4-BE49-F238E27FC236}">
                <a16:creationId xmlns:a16="http://schemas.microsoft.com/office/drawing/2014/main" id="{C5F44E17-A4C9-4E53-B074-257977ADA760}"/>
              </a:ext>
            </a:extLst>
          </p:cNvPr>
          <p:cNvGrpSpPr/>
          <p:nvPr/>
        </p:nvGrpSpPr>
        <p:grpSpPr>
          <a:xfrm>
            <a:off x="502129" y="4033083"/>
            <a:ext cx="6506644" cy="1148517"/>
            <a:chOff x="502129" y="4033083"/>
            <a:chExt cx="6506644" cy="1148517"/>
          </a:xfrm>
        </p:grpSpPr>
        <p:sp>
          <p:nvSpPr>
            <p:cNvPr id="25" name="직사각형 24">
              <a:extLst>
                <a:ext uri="{FF2B5EF4-FFF2-40B4-BE49-F238E27FC236}">
                  <a16:creationId xmlns:a16="http://schemas.microsoft.com/office/drawing/2014/main" id="{A204B6F5-035E-4530-9344-F8597D0E0F76}"/>
                </a:ext>
              </a:extLst>
            </p:cNvPr>
            <p:cNvSpPr/>
            <p:nvPr/>
          </p:nvSpPr>
          <p:spPr>
            <a:xfrm>
              <a:off x="1570601" y="4033083"/>
              <a:ext cx="4646573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ko-KR" altLang="en-US" sz="28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맑은 고딕" panose="020B0503020000020004" pitchFamily="50" charset="-127"/>
                  <a:ea typeface="맑은 고딕" panose="020B0503020000020004" pitchFamily="50" charset="-127"/>
                </a:rPr>
                <a:t>경상북도는          산맥과  </a:t>
              </a:r>
            </a:p>
          </p:txBody>
        </p:sp>
        <p:pic>
          <p:nvPicPr>
            <p:cNvPr id="26" name="그림 25">
              <a:extLst>
                <a:ext uri="{FF2B5EF4-FFF2-40B4-BE49-F238E27FC236}">
                  <a16:creationId xmlns:a16="http://schemas.microsoft.com/office/drawing/2014/main" id="{30F312C2-01B5-4977-8275-314FF358C0A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20080497">
              <a:off x="502129" y="4034595"/>
              <a:ext cx="1031631" cy="415851"/>
            </a:xfrm>
            <a:prstGeom prst="rect">
              <a:avLst/>
            </a:prstGeom>
          </p:spPr>
        </p:pic>
        <p:sp>
          <p:nvSpPr>
            <p:cNvPr id="27" name="직사각형 26">
              <a:extLst>
                <a:ext uri="{FF2B5EF4-FFF2-40B4-BE49-F238E27FC236}">
                  <a16:creationId xmlns:a16="http://schemas.microsoft.com/office/drawing/2014/main" id="{532C8088-0AD3-4526-AB72-563712FF21DF}"/>
                </a:ext>
              </a:extLst>
            </p:cNvPr>
            <p:cNvSpPr/>
            <p:nvPr/>
          </p:nvSpPr>
          <p:spPr>
            <a:xfrm>
              <a:off x="3628224" y="4041864"/>
              <a:ext cx="467003" cy="521580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8" name="직사각형 27">
              <a:extLst>
                <a:ext uri="{FF2B5EF4-FFF2-40B4-BE49-F238E27FC236}">
                  <a16:creationId xmlns:a16="http://schemas.microsoft.com/office/drawing/2014/main" id="{344D7655-3FAB-407F-AC28-0CACCDEA556C}"/>
                </a:ext>
              </a:extLst>
            </p:cNvPr>
            <p:cNvSpPr/>
            <p:nvPr/>
          </p:nvSpPr>
          <p:spPr>
            <a:xfrm>
              <a:off x="4126323" y="4041864"/>
              <a:ext cx="467003" cy="521580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9" name="직사각형 28">
              <a:extLst>
                <a:ext uri="{FF2B5EF4-FFF2-40B4-BE49-F238E27FC236}">
                  <a16:creationId xmlns:a16="http://schemas.microsoft.com/office/drawing/2014/main" id="{218325C0-B96A-4519-9C16-D751B76545E6}"/>
                </a:ext>
              </a:extLst>
            </p:cNvPr>
            <p:cNvSpPr/>
            <p:nvPr/>
          </p:nvSpPr>
          <p:spPr>
            <a:xfrm>
              <a:off x="1433604" y="4651239"/>
              <a:ext cx="467003" cy="521580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0" name="직사각형 29">
              <a:extLst>
                <a:ext uri="{FF2B5EF4-FFF2-40B4-BE49-F238E27FC236}">
                  <a16:creationId xmlns:a16="http://schemas.microsoft.com/office/drawing/2014/main" id="{740767CB-7C0F-4D8D-890A-4A33690EE822}"/>
                </a:ext>
              </a:extLst>
            </p:cNvPr>
            <p:cNvSpPr/>
            <p:nvPr/>
          </p:nvSpPr>
          <p:spPr>
            <a:xfrm>
              <a:off x="1931703" y="4651239"/>
              <a:ext cx="467003" cy="521580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1" name="직사각형 30">
              <a:extLst>
                <a:ext uri="{FF2B5EF4-FFF2-40B4-BE49-F238E27FC236}">
                  <a16:creationId xmlns:a16="http://schemas.microsoft.com/office/drawing/2014/main" id="{5C36227C-B2DC-4AD0-96BC-0FD864A9D82E}"/>
                </a:ext>
              </a:extLst>
            </p:cNvPr>
            <p:cNvSpPr/>
            <p:nvPr/>
          </p:nvSpPr>
          <p:spPr>
            <a:xfrm>
              <a:off x="2362200" y="4658380"/>
              <a:ext cx="4646573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ko-KR" altLang="en-US" sz="28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맑은 고딕" panose="020B0503020000020004" pitchFamily="50" charset="-127"/>
                  <a:ea typeface="맑은 고딕" panose="020B0503020000020004" pitchFamily="50" charset="-127"/>
                </a:rPr>
                <a:t>산맥에 둘러싸여 있다</a:t>
              </a:r>
              <a:r>
                <a:rPr lang="en-US" altLang="ko-KR" sz="28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맑은 고딕" panose="020B0503020000020004" pitchFamily="50" charset="-127"/>
                  <a:ea typeface="맑은 고딕" panose="020B0503020000020004" pitchFamily="50" charset="-127"/>
                </a:rPr>
                <a:t>.</a:t>
              </a:r>
              <a:r>
                <a:rPr lang="ko-KR" altLang="en-US" sz="28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맑은 고딕" panose="020B0503020000020004" pitchFamily="50" charset="-127"/>
                  <a:ea typeface="맑은 고딕" panose="020B0503020000020004" pitchFamily="50" charset="-127"/>
                </a:rPr>
                <a:t> </a:t>
              </a:r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C43B6DB1-B0DA-46EA-BF3A-48862D298E7D}"/>
              </a:ext>
            </a:extLst>
          </p:cNvPr>
          <p:cNvSpPr txBox="1"/>
          <p:nvPr/>
        </p:nvSpPr>
        <p:spPr>
          <a:xfrm>
            <a:off x="3886200" y="2617355"/>
            <a:ext cx="277968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0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동 고 서 저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85E98697-7A14-41B8-B849-54691926B5F1}"/>
              </a:ext>
            </a:extLst>
          </p:cNvPr>
          <p:cNvSpPr txBox="1"/>
          <p:nvPr/>
        </p:nvSpPr>
        <p:spPr>
          <a:xfrm>
            <a:off x="3522633" y="4004775"/>
            <a:ext cx="12253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36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태백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FF0FE6EE-B516-406F-B3AA-0F7F1383FA4A}"/>
              </a:ext>
            </a:extLst>
          </p:cNvPr>
          <p:cNvSpPr txBox="1"/>
          <p:nvPr/>
        </p:nvSpPr>
        <p:spPr>
          <a:xfrm>
            <a:off x="1366923" y="4596824"/>
            <a:ext cx="12253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3600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소백</a:t>
            </a:r>
            <a:endParaRPr lang="ko-KR" altLang="en-US" sz="36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90229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4" grpId="0"/>
      <p:bldP spid="3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3C293DBF-E46F-43FF-ADE1-252E25BE80A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3056"/>
          <a:stretch/>
        </p:blipFill>
        <p:spPr>
          <a:xfrm>
            <a:off x="152400" y="40645"/>
            <a:ext cx="11029950" cy="900440"/>
          </a:xfrm>
          <a:prstGeom prst="rect">
            <a:avLst/>
          </a:prstGeom>
        </p:spPr>
      </p:pic>
      <p:sp>
        <p:nvSpPr>
          <p:cNvPr id="4" name="직사각형 3">
            <a:extLst>
              <a:ext uri="{FF2B5EF4-FFF2-40B4-BE49-F238E27FC236}">
                <a16:creationId xmlns:a16="http://schemas.microsoft.com/office/drawing/2014/main" id="{4FEC324E-842C-44E1-9421-6A1905FC0AD4}"/>
              </a:ext>
            </a:extLst>
          </p:cNvPr>
          <p:cNvSpPr/>
          <p:nvPr/>
        </p:nvSpPr>
        <p:spPr>
          <a:xfrm>
            <a:off x="1123950" y="228600"/>
            <a:ext cx="74676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ko-KR" sz="2800" b="1" dirty="0">
                <a:solidFill>
                  <a:schemeClr val="accent6">
                    <a:lumMod val="50000"/>
                  </a:schemeClr>
                </a:solidFill>
                <a:latin typeface="Jalnan"/>
              </a:rPr>
              <a:t>3. </a:t>
            </a:r>
            <a:r>
              <a:rPr lang="ko-KR" altLang="en-US" sz="2800" b="1" dirty="0">
                <a:solidFill>
                  <a:schemeClr val="accent6">
                    <a:lumMod val="50000"/>
                  </a:schemeClr>
                </a:solidFill>
                <a:latin typeface="Jalnan"/>
              </a:rPr>
              <a:t>경북에 있는 산</a:t>
            </a:r>
            <a:r>
              <a:rPr lang="en-US" altLang="ko-KR" sz="2800" b="1" dirty="0">
                <a:solidFill>
                  <a:schemeClr val="accent6">
                    <a:lumMod val="50000"/>
                  </a:schemeClr>
                </a:solidFill>
                <a:latin typeface="Jalnan"/>
              </a:rPr>
              <a:t>, </a:t>
            </a:r>
            <a:r>
              <a:rPr lang="ko-KR" altLang="en-US" sz="2800" b="1" dirty="0">
                <a:solidFill>
                  <a:schemeClr val="accent6">
                    <a:lumMod val="50000"/>
                  </a:schemeClr>
                </a:solidFill>
                <a:latin typeface="Jalnan"/>
              </a:rPr>
              <a:t>강</a:t>
            </a:r>
            <a:r>
              <a:rPr lang="en-US" altLang="ko-KR" sz="2800" b="1" dirty="0">
                <a:solidFill>
                  <a:schemeClr val="accent6">
                    <a:lumMod val="50000"/>
                  </a:schemeClr>
                </a:solidFill>
                <a:latin typeface="Jalnan"/>
              </a:rPr>
              <a:t>, </a:t>
            </a:r>
            <a:r>
              <a:rPr lang="ko-KR" altLang="en-US" sz="2800" b="1" dirty="0">
                <a:solidFill>
                  <a:schemeClr val="accent6">
                    <a:lumMod val="50000"/>
                  </a:schemeClr>
                </a:solidFill>
                <a:latin typeface="Jalnan"/>
              </a:rPr>
              <a:t>들판 이야기</a:t>
            </a:r>
            <a:endParaRPr lang="ko-KR" altLang="en-US" sz="2800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03A1E089-D815-4EDE-A747-AE452DFAB1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91178" y="74430"/>
            <a:ext cx="2484428" cy="86665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6D317865-9D14-4EB6-A8A9-C1E745798B8F}"/>
              </a:ext>
            </a:extLst>
          </p:cNvPr>
          <p:cNvSpPr txBox="1"/>
          <p:nvPr/>
        </p:nvSpPr>
        <p:spPr>
          <a:xfrm>
            <a:off x="9797618" y="76200"/>
            <a:ext cx="2396336" cy="7833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600" b="1" dirty="0">
                <a:solidFill>
                  <a:schemeClr val="accent6">
                    <a:lumMod val="50000"/>
                  </a:schemeClr>
                </a:solidFill>
              </a:rPr>
              <a:t> 학습자료 </a:t>
            </a:r>
            <a:r>
              <a:rPr lang="en-US" altLang="ko-KR" sz="1600" b="1" dirty="0">
                <a:solidFill>
                  <a:schemeClr val="accent6">
                    <a:lumMod val="50000"/>
                  </a:schemeClr>
                </a:solidFill>
              </a:rPr>
              <a:t>p172~175</a:t>
            </a:r>
          </a:p>
          <a:p>
            <a:pPr>
              <a:lnSpc>
                <a:spcPct val="150000"/>
              </a:lnSpc>
            </a:pPr>
            <a:r>
              <a:rPr lang="ko-KR" altLang="en-US" sz="1600" b="1" dirty="0">
                <a:solidFill>
                  <a:schemeClr val="accent6">
                    <a:lumMod val="50000"/>
                  </a:schemeClr>
                </a:solidFill>
              </a:rPr>
              <a:t> 활동자료 </a:t>
            </a:r>
            <a:r>
              <a:rPr lang="en-US" altLang="ko-KR" sz="1600" b="1" dirty="0">
                <a:solidFill>
                  <a:schemeClr val="accent6">
                    <a:lumMod val="50000"/>
                  </a:schemeClr>
                </a:solidFill>
              </a:rPr>
              <a:t>p91~92</a:t>
            </a:r>
            <a:endParaRPr lang="ko-KR" altLang="en-US" sz="16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4836CB5F-5CC9-45A3-9E58-495C3AFD4B6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1034" y="1274209"/>
            <a:ext cx="863258" cy="393360"/>
          </a:xfrm>
          <a:prstGeom prst="rect">
            <a:avLst/>
          </a:prstGeom>
        </p:spPr>
      </p:pic>
      <p:sp>
        <p:nvSpPr>
          <p:cNvPr id="16" name="직사각형 15">
            <a:extLst>
              <a:ext uri="{FF2B5EF4-FFF2-40B4-BE49-F238E27FC236}">
                <a16:creationId xmlns:a16="http://schemas.microsoft.com/office/drawing/2014/main" id="{E6503079-4C79-4115-BE2E-FC0406C8A702}"/>
              </a:ext>
            </a:extLst>
          </p:cNvPr>
          <p:cNvSpPr/>
          <p:nvPr/>
        </p:nvSpPr>
        <p:spPr>
          <a:xfrm>
            <a:off x="1219200" y="1256624"/>
            <a:ext cx="9525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ko-KR" alt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경상북도의 자연에 대해 알아보자</a:t>
            </a:r>
            <a:r>
              <a:rPr lang="en-US" altLang="ko-KR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endParaRPr lang="ko-KR" alt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18" name="그림 17">
            <a:extLst>
              <a:ext uri="{FF2B5EF4-FFF2-40B4-BE49-F238E27FC236}">
                <a16:creationId xmlns:a16="http://schemas.microsoft.com/office/drawing/2014/main" id="{D0F8EBB0-EA4A-441E-8B3F-3BE50F604062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11694"/>
          <a:stretch/>
        </p:blipFill>
        <p:spPr>
          <a:xfrm>
            <a:off x="983804" y="1767701"/>
            <a:ext cx="5502343" cy="5090299"/>
          </a:xfrm>
          <a:prstGeom prst="rect">
            <a:avLst/>
          </a:prstGeom>
        </p:spPr>
      </p:pic>
      <p:pic>
        <p:nvPicPr>
          <p:cNvPr id="19" name="그림 18">
            <a:extLst>
              <a:ext uri="{FF2B5EF4-FFF2-40B4-BE49-F238E27FC236}">
                <a16:creationId xmlns:a16="http://schemas.microsoft.com/office/drawing/2014/main" id="{91F3320B-E76C-4A58-A231-02F2418ED60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638295" y="1371316"/>
            <a:ext cx="3925221" cy="5258084"/>
          </a:xfrm>
          <a:prstGeom prst="rect">
            <a:avLst/>
          </a:prstGeom>
        </p:spPr>
      </p:pic>
      <p:grpSp>
        <p:nvGrpSpPr>
          <p:cNvPr id="21" name="그룹 20">
            <a:extLst>
              <a:ext uri="{FF2B5EF4-FFF2-40B4-BE49-F238E27FC236}">
                <a16:creationId xmlns:a16="http://schemas.microsoft.com/office/drawing/2014/main" id="{C630C151-FBED-4976-96C8-ED55528BE94A}"/>
              </a:ext>
            </a:extLst>
          </p:cNvPr>
          <p:cNvGrpSpPr/>
          <p:nvPr/>
        </p:nvGrpSpPr>
        <p:grpSpPr>
          <a:xfrm>
            <a:off x="5181600" y="1934844"/>
            <a:ext cx="5500582" cy="4794688"/>
            <a:chOff x="5181600" y="1934844"/>
            <a:chExt cx="5500582" cy="4794688"/>
          </a:xfrm>
        </p:grpSpPr>
        <p:sp>
          <p:nvSpPr>
            <p:cNvPr id="2" name="직사각형 1">
              <a:extLst>
                <a:ext uri="{FF2B5EF4-FFF2-40B4-BE49-F238E27FC236}">
                  <a16:creationId xmlns:a16="http://schemas.microsoft.com/office/drawing/2014/main" id="{02802F53-FAA4-41CE-B73F-C64F19A6CD61}"/>
                </a:ext>
              </a:extLst>
            </p:cNvPr>
            <p:cNvSpPr/>
            <p:nvPr/>
          </p:nvSpPr>
          <p:spPr>
            <a:xfrm>
              <a:off x="9791788" y="4800600"/>
              <a:ext cx="890394" cy="838200"/>
            </a:xfrm>
            <a:prstGeom prst="rect">
              <a:avLst/>
            </a:prstGeom>
            <a:noFill/>
            <a:ln w="28575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cxnSp>
          <p:nvCxnSpPr>
            <p:cNvPr id="9" name="직선 연결선 8">
              <a:extLst>
                <a:ext uri="{FF2B5EF4-FFF2-40B4-BE49-F238E27FC236}">
                  <a16:creationId xmlns:a16="http://schemas.microsoft.com/office/drawing/2014/main" id="{1957778E-061A-47F9-968C-673BB5E6EFF1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5181600" y="1934844"/>
              <a:ext cx="4610190" cy="2834664"/>
            </a:xfrm>
            <a:prstGeom prst="line">
              <a:avLst/>
            </a:prstGeom>
            <a:ln w="19050">
              <a:prstDash val="sysDot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1" name="직선 연결선 10">
              <a:extLst>
                <a:ext uri="{FF2B5EF4-FFF2-40B4-BE49-F238E27FC236}">
                  <a16:creationId xmlns:a16="http://schemas.microsoft.com/office/drawing/2014/main" id="{0C25F7F8-CC93-4A46-962E-81E7418DFEC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562601" y="5638800"/>
              <a:ext cx="4229187" cy="1090732"/>
            </a:xfrm>
            <a:prstGeom prst="line">
              <a:avLst/>
            </a:prstGeom>
            <a:ln w="19050">
              <a:prstDash val="sysDot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938611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>
            <a:extLst>
              <a:ext uri="{FF2B5EF4-FFF2-40B4-BE49-F238E27FC236}">
                <a16:creationId xmlns:a16="http://schemas.microsoft.com/office/drawing/2014/main" id="{4836CB5F-5CC9-45A3-9E58-495C3AFD4B6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6918" y="322385"/>
            <a:ext cx="863258" cy="393360"/>
          </a:xfrm>
          <a:prstGeom prst="rect">
            <a:avLst/>
          </a:prstGeom>
        </p:spPr>
      </p:pic>
      <p:sp>
        <p:nvSpPr>
          <p:cNvPr id="16" name="직사각형 15">
            <a:extLst>
              <a:ext uri="{FF2B5EF4-FFF2-40B4-BE49-F238E27FC236}">
                <a16:creationId xmlns:a16="http://schemas.microsoft.com/office/drawing/2014/main" id="{E6503079-4C79-4115-BE2E-FC0406C8A702}"/>
              </a:ext>
            </a:extLst>
          </p:cNvPr>
          <p:cNvSpPr/>
          <p:nvPr/>
        </p:nvSpPr>
        <p:spPr>
          <a:xfrm>
            <a:off x="1325084" y="304800"/>
            <a:ext cx="9525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ko-KR" alt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경상북도의 자연 알아보기</a:t>
            </a:r>
          </a:p>
        </p:txBody>
      </p:sp>
      <p:grpSp>
        <p:nvGrpSpPr>
          <p:cNvPr id="20" name="그룹 19">
            <a:extLst>
              <a:ext uri="{FF2B5EF4-FFF2-40B4-BE49-F238E27FC236}">
                <a16:creationId xmlns:a16="http://schemas.microsoft.com/office/drawing/2014/main" id="{DDF554B3-F80A-4141-B457-226E387270C5}"/>
              </a:ext>
            </a:extLst>
          </p:cNvPr>
          <p:cNvGrpSpPr/>
          <p:nvPr/>
        </p:nvGrpSpPr>
        <p:grpSpPr>
          <a:xfrm>
            <a:off x="10744200" y="157824"/>
            <a:ext cx="1213052" cy="817171"/>
            <a:chOff x="10862553" y="123914"/>
            <a:chExt cx="1213052" cy="817171"/>
          </a:xfrm>
        </p:grpSpPr>
        <p:pic>
          <p:nvPicPr>
            <p:cNvPr id="21" name="그림 20">
              <a:extLst>
                <a:ext uri="{FF2B5EF4-FFF2-40B4-BE49-F238E27FC236}">
                  <a16:creationId xmlns:a16="http://schemas.microsoft.com/office/drawing/2014/main" id="{F4617AAA-30C3-425C-827D-7D925203CF6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896600" y="123914"/>
              <a:ext cx="1179005" cy="817171"/>
            </a:xfrm>
            <a:prstGeom prst="rect">
              <a:avLst/>
            </a:prstGeom>
          </p:spPr>
        </p:pic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0C4C7B4A-33BD-40C1-8E01-0A423CAC948C}"/>
                </a:ext>
              </a:extLst>
            </p:cNvPr>
            <p:cNvSpPr txBox="1"/>
            <p:nvPr/>
          </p:nvSpPr>
          <p:spPr>
            <a:xfrm>
              <a:off x="10862553" y="228600"/>
              <a:ext cx="117900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1600" b="1" dirty="0">
                  <a:solidFill>
                    <a:schemeClr val="accent6">
                      <a:lumMod val="50000"/>
                    </a:schemeClr>
                  </a:solidFill>
                </a:rPr>
                <a:t>  활동자료</a:t>
              </a:r>
              <a:endParaRPr lang="en-US" altLang="ko-KR" sz="1600" b="1" dirty="0">
                <a:solidFill>
                  <a:schemeClr val="accent6">
                    <a:lumMod val="50000"/>
                  </a:schemeClr>
                </a:solidFill>
              </a:endParaRPr>
            </a:p>
            <a:p>
              <a:pPr algn="ctr"/>
              <a:r>
                <a:rPr lang="ko-KR" altLang="en-US" sz="1600" b="1" dirty="0">
                  <a:solidFill>
                    <a:schemeClr val="accent6">
                      <a:lumMod val="50000"/>
                    </a:schemeClr>
                  </a:solidFill>
                </a:rPr>
                <a:t> </a:t>
              </a:r>
              <a:r>
                <a:rPr lang="en-US" altLang="ko-KR" sz="1600" b="1" dirty="0">
                  <a:solidFill>
                    <a:schemeClr val="accent6">
                      <a:lumMod val="50000"/>
                    </a:schemeClr>
                  </a:solidFill>
                </a:rPr>
                <a:t>p81~82</a:t>
              </a:r>
              <a:endParaRPr lang="ko-KR" altLang="en-US" sz="1600" b="1" dirty="0">
                <a:solidFill>
                  <a:schemeClr val="accent6">
                    <a:lumMod val="50000"/>
                  </a:schemeClr>
                </a:solidFill>
              </a:endParaRPr>
            </a:p>
          </p:txBody>
        </p:sp>
      </p:grpSp>
      <p:pic>
        <p:nvPicPr>
          <p:cNvPr id="24" name="그림 23">
            <a:extLst>
              <a:ext uri="{FF2B5EF4-FFF2-40B4-BE49-F238E27FC236}">
                <a16:creationId xmlns:a16="http://schemas.microsoft.com/office/drawing/2014/main" id="{08B5272A-D715-4BFF-8455-B19A7CAAD07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3400" y="1219200"/>
            <a:ext cx="10935648" cy="1234547"/>
          </a:xfrm>
          <a:prstGeom prst="rect">
            <a:avLst/>
          </a:prstGeom>
        </p:spPr>
      </p:pic>
      <p:pic>
        <p:nvPicPr>
          <p:cNvPr id="25" name="그림 24">
            <a:extLst>
              <a:ext uri="{FF2B5EF4-FFF2-40B4-BE49-F238E27FC236}">
                <a16:creationId xmlns:a16="http://schemas.microsoft.com/office/drawing/2014/main" id="{B7CE1FC5-76DA-4F80-9065-BF8D0BD1262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1038" y="3447393"/>
            <a:ext cx="10760372" cy="2667231"/>
          </a:xfrm>
          <a:prstGeom prst="rect">
            <a:avLst/>
          </a:prstGeom>
        </p:spPr>
      </p:pic>
      <p:pic>
        <p:nvPicPr>
          <p:cNvPr id="26" name="그림 25">
            <a:extLst>
              <a:ext uri="{FF2B5EF4-FFF2-40B4-BE49-F238E27FC236}">
                <a16:creationId xmlns:a16="http://schemas.microsoft.com/office/drawing/2014/main" id="{79368A13-1919-446F-8242-0F1FA915680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0619066">
            <a:off x="472440" y="2692840"/>
            <a:ext cx="552213" cy="776083"/>
          </a:xfrm>
          <a:prstGeom prst="rect">
            <a:avLst/>
          </a:prstGeom>
        </p:spPr>
      </p:pic>
      <p:sp>
        <p:nvSpPr>
          <p:cNvPr id="27" name="직사각형 26">
            <a:extLst>
              <a:ext uri="{FF2B5EF4-FFF2-40B4-BE49-F238E27FC236}">
                <a16:creationId xmlns:a16="http://schemas.microsoft.com/office/drawing/2014/main" id="{0E29718E-7D30-45A8-8B6B-B389D4BF0F6A}"/>
              </a:ext>
            </a:extLst>
          </p:cNvPr>
          <p:cNvSpPr/>
          <p:nvPr/>
        </p:nvSpPr>
        <p:spPr>
          <a:xfrm>
            <a:off x="838200" y="2844927"/>
            <a:ext cx="7710463" cy="4821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ko-KR" altLang="en-US" sz="2000" b="1" dirty="0">
                <a:latin typeface="굴림체" panose="020B0609000101010101" pitchFamily="49" charset="-127"/>
                <a:ea typeface="굴림체" panose="020B0609000101010101" pitchFamily="49" charset="-127"/>
              </a:rPr>
              <a:t>  지도 검색을 활용하여 정확한 위치를 표시해보자</a:t>
            </a:r>
            <a:r>
              <a:rPr lang="en-US" altLang="ko-KR" sz="2000" b="1" dirty="0">
                <a:latin typeface="굴림체" panose="020B0609000101010101" pitchFamily="49" charset="-127"/>
                <a:ea typeface="굴림체" panose="020B0609000101010101" pitchFamily="49" charset="-127"/>
              </a:rPr>
              <a:t>.</a:t>
            </a:r>
            <a:r>
              <a:rPr lang="ko-KR" altLang="en-US" sz="2000" b="1" dirty="0">
                <a:latin typeface="굴림체" panose="020B0609000101010101" pitchFamily="49" charset="-127"/>
                <a:ea typeface="굴림체" panose="020B0609000101010101" pitchFamily="49" charset="-127"/>
              </a:rPr>
              <a:t> </a:t>
            </a:r>
          </a:p>
        </p:txBody>
      </p:sp>
      <p:pic>
        <p:nvPicPr>
          <p:cNvPr id="29" name="그림 28">
            <a:extLst>
              <a:ext uri="{FF2B5EF4-FFF2-40B4-BE49-F238E27FC236}">
                <a16:creationId xmlns:a16="http://schemas.microsoft.com/office/drawing/2014/main" id="{D179B189-28A3-48C8-BEA0-964EBF216D1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514600" y="5412934"/>
            <a:ext cx="533400" cy="4517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067773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322</TotalTime>
  <Words>228</Words>
  <Application>Microsoft Office PowerPoint</Application>
  <PresentationFormat>와이드스크린</PresentationFormat>
  <Paragraphs>34</Paragraphs>
  <Slides>12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12</vt:i4>
      </vt:variant>
    </vt:vector>
  </HeadingPairs>
  <TitlesOfParts>
    <vt:vector size="18" baseType="lpstr">
      <vt:lpstr>Jalnan</vt:lpstr>
      <vt:lpstr>굴림체</vt:lpstr>
      <vt:lpstr>돋움</vt:lpstr>
      <vt:lpstr>맑은 고딕</vt:lpstr>
      <vt:lpstr>Arial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user</dc:creator>
  <cp:lastModifiedBy>성혜 방</cp:lastModifiedBy>
  <cp:revision>28</cp:revision>
  <dcterms:created xsi:type="dcterms:W3CDTF">2024-12-22T23:48:36Z</dcterms:created>
  <dcterms:modified xsi:type="dcterms:W3CDTF">2025-02-15T00:49:12Z</dcterms:modified>
</cp:coreProperties>
</file>