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797" r:id="rId2"/>
    <p:sldId id="258" r:id="rId3"/>
    <p:sldId id="259" r:id="rId4"/>
    <p:sldId id="789" r:id="rId5"/>
    <p:sldId id="329" r:id="rId6"/>
    <p:sldId id="836" r:id="rId7"/>
    <p:sldId id="827" r:id="rId8"/>
    <p:sldId id="829" r:id="rId9"/>
    <p:sldId id="831" r:id="rId10"/>
    <p:sldId id="832" r:id="rId11"/>
    <p:sldId id="833" r:id="rId12"/>
    <p:sldId id="834" r:id="rId13"/>
    <p:sldId id="798" r:id="rId14"/>
    <p:sldId id="835" r:id="rId1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>
      <p:cViewPr varScale="1">
        <p:scale>
          <a:sx n="79" d="100"/>
          <a:sy n="79" d="100"/>
        </p:scale>
        <p:origin x="86" y="4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78160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3075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46168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6931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4477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3868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04599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4661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541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415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2381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3665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7636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hyperlink" Target="https://www.youtube.com/watch?v=FH1kbsJmObk" TargetMode="Externa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aegubook.com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lay.google.com/store/apps/details?id=com.daegu.meseum.daegubook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aegubook.com/teaching/chapter9.html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그림 3">
            <a:extLst>
              <a:ext uri="{FF2B5EF4-FFF2-40B4-BE49-F238E27FC236}">
                <a16:creationId xmlns:a16="http://schemas.microsoft.com/office/drawing/2014/main" id="{F064F341-6CD7-4026-B718-66449AAB39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90033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그림 4">
            <a:extLst>
              <a:ext uri="{FF2B5EF4-FFF2-40B4-BE49-F238E27FC236}">
                <a16:creationId xmlns:a16="http://schemas.microsoft.com/office/drawing/2014/main" id="{B18F0AC0-52FE-4533-8E0D-6735277D72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4133" y="0"/>
            <a:ext cx="536786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8ED3838-645F-4282-8CC5-704EE22B7A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2906" y="457200"/>
            <a:ext cx="9206188" cy="4397598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150C1A0C-A6F8-4318-95C8-B05E8E981B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5055357"/>
            <a:ext cx="11396786" cy="1371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685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2343C14F-4829-4FF7-9C7A-25C82714ABE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3507"/>
          <a:stretch/>
        </p:blipFill>
        <p:spPr>
          <a:xfrm>
            <a:off x="327880" y="208118"/>
            <a:ext cx="903015" cy="906859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13B227BF-2B90-4F3A-9643-34544B07699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8999" b="80876"/>
          <a:stretch/>
        </p:blipFill>
        <p:spPr>
          <a:xfrm>
            <a:off x="1268995" y="393509"/>
            <a:ext cx="6955971" cy="685800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id="{38935766-82E3-48EB-B5EB-4F426AD98AF6}"/>
              </a:ext>
            </a:extLst>
          </p:cNvPr>
          <p:cNvGrpSpPr/>
          <p:nvPr/>
        </p:nvGrpSpPr>
        <p:grpSpPr>
          <a:xfrm>
            <a:off x="2667000" y="4220425"/>
            <a:ext cx="9448800" cy="2616555"/>
            <a:chOff x="2667000" y="4220425"/>
            <a:chExt cx="9448800" cy="2616555"/>
          </a:xfrm>
        </p:grpSpPr>
        <p:pic>
          <p:nvPicPr>
            <p:cNvPr id="6" name="그림 5">
              <a:extLst>
                <a:ext uri="{FF2B5EF4-FFF2-40B4-BE49-F238E27FC236}">
                  <a16:creationId xmlns:a16="http://schemas.microsoft.com/office/drawing/2014/main" id="{DB2F8F42-64E8-4033-B21F-2CB7A265DA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390" t="5366"/>
            <a:stretch/>
          </p:blipFill>
          <p:spPr>
            <a:xfrm>
              <a:off x="7620000" y="4492528"/>
              <a:ext cx="4495800" cy="2344452"/>
            </a:xfrm>
            <a:prstGeom prst="rect">
              <a:avLst/>
            </a:prstGeom>
          </p:spPr>
        </p:pic>
        <p:sp>
          <p:nvSpPr>
            <p:cNvPr id="10" name="생각 풍선: 구름 모양 9">
              <a:extLst>
                <a:ext uri="{FF2B5EF4-FFF2-40B4-BE49-F238E27FC236}">
                  <a16:creationId xmlns:a16="http://schemas.microsoft.com/office/drawing/2014/main" id="{2FE0C5D2-58F1-4F94-862E-B3DE5ACF787A}"/>
                </a:ext>
              </a:extLst>
            </p:cNvPr>
            <p:cNvSpPr/>
            <p:nvPr/>
          </p:nvSpPr>
          <p:spPr>
            <a:xfrm>
              <a:off x="2667000" y="4220425"/>
              <a:ext cx="5325071" cy="2133600"/>
            </a:xfrm>
            <a:prstGeom prst="cloudCallout">
              <a:avLst>
                <a:gd name="adj1" fmla="val 76099"/>
                <a:gd name="adj2" fmla="val -28666"/>
              </a:avLst>
            </a:prstGeom>
            <a:solidFill>
              <a:schemeClr val="accent6">
                <a:lumMod val="20000"/>
                <a:lumOff val="80000"/>
                <a:alpha val="39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2886F99-DA53-46A3-9C49-4EE70B7AB702}"/>
                </a:ext>
              </a:extLst>
            </p:cNvPr>
            <p:cNvSpPr txBox="1"/>
            <p:nvPr/>
          </p:nvSpPr>
          <p:spPr>
            <a:xfrm>
              <a:off x="3453224" y="4722743"/>
              <a:ext cx="4391828" cy="1128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2400" b="1" dirty="0">
                  <a:solidFill>
                    <a:schemeClr val="accent6">
                      <a:lumMod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초록색 울타리 그림이 혹시</a:t>
              </a:r>
              <a:r>
                <a:rPr lang="en-US" altLang="ko-KR" sz="2400" b="1" dirty="0">
                  <a:solidFill>
                    <a:schemeClr val="accent6">
                      <a:lumMod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… </a:t>
              </a:r>
            </a:p>
            <a:p>
              <a:pPr>
                <a:lnSpc>
                  <a:spcPct val="150000"/>
                </a:lnSpc>
              </a:pPr>
              <a:r>
                <a:rPr lang="ko-KR" altLang="en-US" sz="2400" b="1" dirty="0">
                  <a:solidFill>
                    <a:schemeClr val="accent6">
                      <a:lumMod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더위의 원인</a:t>
              </a:r>
              <a:r>
                <a:rPr lang="en-US" altLang="ko-KR" sz="2400" b="1" dirty="0">
                  <a:solidFill>
                    <a:schemeClr val="accent6">
                      <a:lumMod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?</a:t>
              </a:r>
            </a:p>
          </p:txBody>
        </p:sp>
      </p:grp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1C539092-092C-4FFE-B1C8-F70D706FF3CD}"/>
              </a:ext>
            </a:extLst>
          </p:cNvPr>
          <p:cNvSpPr/>
          <p:nvPr/>
        </p:nvSpPr>
        <p:spPr>
          <a:xfrm>
            <a:off x="4734821" y="6420518"/>
            <a:ext cx="4724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err="1">
                <a:hlinkClick r:id="rId5"/>
              </a:rPr>
              <a:t>대프리카</a:t>
            </a:r>
            <a:r>
              <a:rPr lang="en-US" altLang="ko-KR" dirty="0">
                <a:hlinkClick r:id="rId5"/>
              </a:rPr>
              <a:t>! </a:t>
            </a:r>
            <a:r>
              <a:rPr lang="ko-KR" altLang="en-US" dirty="0">
                <a:hlinkClick r:id="rId5"/>
              </a:rPr>
              <a:t>대구는 왜 더운 것일까</a:t>
            </a:r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156244E8-CDD3-4CAE-AD9C-E59A24AC380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38400" y="1227761"/>
            <a:ext cx="8943584" cy="2572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423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0F9BBA26-C959-4D41-A41E-1CADAC29BE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2400"/>
            <a:ext cx="10591800" cy="811977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66883E58-6603-497B-841F-8ADF9B383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219200"/>
            <a:ext cx="11547034" cy="5101795"/>
          </a:xfrm>
          <a:prstGeom prst="rect">
            <a:avLst/>
          </a:prstGeom>
        </p:spPr>
      </p:pic>
      <p:grpSp>
        <p:nvGrpSpPr>
          <p:cNvPr id="5" name="그룹 4">
            <a:extLst>
              <a:ext uri="{FF2B5EF4-FFF2-40B4-BE49-F238E27FC236}">
                <a16:creationId xmlns:a16="http://schemas.microsoft.com/office/drawing/2014/main" id="{B673AC08-56AC-4043-963F-90EBDD98CF77}"/>
              </a:ext>
            </a:extLst>
          </p:cNvPr>
          <p:cNvGrpSpPr/>
          <p:nvPr/>
        </p:nvGrpSpPr>
        <p:grpSpPr>
          <a:xfrm>
            <a:off x="10876929" y="97641"/>
            <a:ext cx="1213052" cy="817171"/>
            <a:chOff x="10862553" y="123914"/>
            <a:chExt cx="1213052" cy="817171"/>
          </a:xfrm>
        </p:grpSpPr>
        <p:pic>
          <p:nvPicPr>
            <p:cNvPr id="6" name="그림 5">
              <a:extLst>
                <a:ext uri="{FF2B5EF4-FFF2-40B4-BE49-F238E27FC236}">
                  <a16:creationId xmlns:a16="http://schemas.microsoft.com/office/drawing/2014/main" id="{B3D3E255-AAC1-4C72-9B63-DF5B3C9BE2B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896600" y="123914"/>
              <a:ext cx="1179005" cy="817171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93DA75E-7B24-4FD3-A1D2-7BE0B76926BD}"/>
                </a:ext>
              </a:extLst>
            </p:cNvPr>
            <p:cNvSpPr txBox="1"/>
            <p:nvPr/>
          </p:nvSpPr>
          <p:spPr>
            <a:xfrm>
              <a:off x="10862553" y="228600"/>
              <a:ext cx="11790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 활동자료</a:t>
              </a:r>
              <a:endParaRPr lang="en-US" altLang="ko-KR" sz="1600" b="1" dirty="0">
                <a:solidFill>
                  <a:schemeClr val="accent6">
                    <a:lumMod val="50000"/>
                  </a:schemeClr>
                </a:solidFill>
              </a:endParaRPr>
            </a:p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  <a:r>
                <a:rPr lang="en-US" altLang="ko-KR" sz="1600" b="1" dirty="0">
                  <a:solidFill>
                    <a:schemeClr val="accent6">
                      <a:lumMod val="50000"/>
                    </a:schemeClr>
                  </a:solidFill>
                </a:rPr>
                <a:t>p96</a:t>
              </a:r>
              <a:endParaRPr lang="ko-KR" altLang="en-US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50C4C5BA-0CA6-4882-971D-C8075050D847}"/>
              </a:ext>
            </a:extLst>
          </p:cNvPr>
          <p:cNvSpPr txBox="1"/>
          <p:nvPr/>
        </p:nvSpPr>
        <p:spPr>
          <a:xfrm>
            <a:off x="7010400" y="1548825"/>
            <a:ext cx="990600" cy="584775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ko-KR" altLang="en-US" sz="3200" b="1" dirty="0">
                <a:solidFill>
                  <a:srgbClr val="C00000"/>
                </a:solidFill>
              </a:rPr>
              <a:t>분지</a:t>
            </a:r>
          </a:p>
        </p:txBody>
      </p:sp>
    </p:spTree>
    <p:extLst>
      <p:ext uri="{BB962C8B-B14F-4D97-AF65-F5344CB8AC3E}">
        <p14:creationId xmlns:p14="http://schemas.microsoft.com/office/powerpoint/2010/main" val="340518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B291F4FF-B928-4F25-9865-19FF421985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14197"/>
            <a:ext cx="11734800" cy="651520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F31D3BE-CAFF-4D03-926C-1A204084F904}"/>
              </a:ext>
            </a:extLst>
          </p:cNvPr>
          <p:cNvSpPr txBox="1"/>
          <p:nvPr/>
        </p:nvSpPr>
        <p:spPr>
          <a:xfrm>
            <a:off x="2514600" y="2971800"/>
            <a:ext cx="990600" cy="584775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ko-KR" altLang="en-US" sz="3200" b="1" dirty="0">
                <a:solidFill>
                  <a:srgbClr val="C00000"/>
                </a:solidFill>
              </a:rPr>
              <a:t>화산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A449C2-4D74-4A00-BF9B-B226AB2FC9EF}"/>
              </a:ext>
            </a:extLst>
          </p:cNvPr>
          <p:cNvSpPr txBox="1"/>
          <p:nvPr/>
        </p:nvSpPr>
        <p:spPr>
          <a:xfrm>
            <a:off x="9525000" y="2962072"/>
            <a:ext cx="990600" cy="584775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ko-KR" altLang="en-US" sz="3200" b="1">
                <a:solidFill>
                  <a:srgbClr val="C00000"/>
                </a:solidFill>
              </a:rPr>
              <a:t>침식</a:t>
            </a:r>
            <a:endParaRPr lang="ko-KR" altLang="en-US" sz="3200" b="1" dirty="0">
              <a:solidFill>
                <a:srgbClr val="C0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F9D1B3-FB09-4D07-B83D-9934EA3B90BD}"/>
              </a:ext>
            </a:extLst>
          </p:cNvPr>
          <p:cNvSpPr txBox="1"/>
          <p:nvPr/>
        </p:nvSpPr>
        <p:spPr>
          <a:xfrm>
            <a:off x="4572000" y="6044625"/>
            <a:ext cx="990600" cy="584775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ko-KR" altLang="en-US" sz="3200" b="1" dirty="0">
                <a:solidFill>
                  <a:srgbClr val="C00000"/>
                </a:solidFill>
              </a:rPr>
              <a:t>분지</a:t>
            </a:r>
          </a:p>
        </p:txBody>
      </p:sp>
    </p:spTree>
    <p:extLst>
      <p:ext uri="{BB962C8B-B14F-4D97-AF65-F5344CB8AC3E}">
        <p14:creationId xmlns:p14="http://schemas.microsoft.com/office/powerpoint/2010/main" val="2428302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6CEAB2EE-C41D-4E2A-BA0A-E6BA6B356D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9783"/>
            <a:ext cx="11582400" cy="6478433"/>
          </a:xfrm>
          <a:prstGeom prst="rect">
            <a:avLst/>
          </a:prstGeom>
        </p:spPr>
      </p:pic>
      <p:grpSp>
        <p:nvGrpSpPr>
          <p:cNvPr id="3" name="그룹 2">
            <a:extLst>
              <a:ext uri="{FF2B5EF4-FFF2-40B4-BE49-F238E27FC236}">
                <a16:creationId xmlns:a16="http://schemas.microsoft.com/office/drawing/2014/main" id="{D77037CA-BC84-4253-BBB5-4B515DB90E5F}"/>
              </a:ext>
            </a:extLst>
          </p:cNvPr>
          <p:cNvGrpSpPr/>
          <p:nvPr/>
        </p:nvGrpSpPr>
        <p:grpSpPr>
          <a:xfrm>
            <a:off x="10876929" y="97641"/>
            <a:ext cx="1213052" cy="817171"/>
            <a:chOff x="10862553" y="123914"/>
            <a:chExt cx="1213052" cy="817171"/>
          </a:xfrm>
        </p:grpSpPr>
        <p:pic>
          <p:nvPicPr>
            <p:cNvPr id="4" name="그림 3">
              <a:extLst>
                <a:ext uri="{FF2B5EF4-FFF2-40B4-BE49-F238E27FC236}">
                  <a16:creationId xmlns:a16="http://schemas.microsoft.com/office/drawing/2014/main" id="{2A1F04DD-1156-44A8-BF54-0863A65451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896600" y="123914"/>
              <a:ext cx="1179005" cy="817171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E0324E7-F185-4F4D-8E7D-8BE3A1792768}"/>
                </a:ext>
              </a:extLst>
            </p:cNvPr>
            <p:cNvSpPr txBox="1"/>
            <p:nvPr/>
          </p:nvSpPr>
          <p:spPr>
            <a:xfrm>
              <a:off x="10862553" y="228600"/>
              <a:ext cx="11790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 활동자료</a:t>
              </a:r>
              <a:endParaRPr lang="en-US" altLang="ko-KR" sz="1600" b="1" dirty="0">
                <a:solidFill>
                  <a:schemeClr val="accent6">
                    <a:lumMod val="50000"/>
                  </a:schemeClr>
                </a:solidFill>
              </a:endParaRPr>
            </a:p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  <a:r>
                <a:rPr lang="en-US" altLang="ko-KR" sz="1600" b="1" dirty="0">
                  <a:solidFill>
                    <a:schemeClr val="accent6">
                      <a:lumMod val="50000"/>
                    </a:schemeClr>
                  </a:solidFill>
                </a:rPr>
                <a:t>p96</a:t>
              </a:r>
              <a:endParaRPr lang="ko-KR" altLang="en-US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2386A749-F520-4AA3-AAF3-8CFCE38B1EC2}"/>
              </a:ext>
            </a:extLst>
          </p:cNvPr>
          <p:cNvSpPr txBox="1"/>
          <p:nvPr/>
        </p:nvSpPr>
        <p:spPr>
          <a:xfrm>
            <a:off x="3276600" y="3453318"/>
            <a:ext cx="990600" cy="584775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ko-KR" altLang="en-US" sz="3200" b="1" dirty="0" err="1">
                <a:solidFill>
                  <a:srgbClr val="C00000"/>
                </a:solidFill>
              </a:rPr>
              <a:t>열섬</a:t>
            </a:r>
            <a:endParaRPr lang="ko-KR" altLang="en-US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172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573C0A4-DF35-A331-17A3-56FC54A245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2825"/>
            <a:ext cx="12192000" cy="625176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84F9201-BE88-910F-C76B-2266A8EDCD65}"/>
              </a:ext>
            </a:extLst>
          </p:cNvPr>
          <p:cNvSpPr txBox="1"/>
          <p:nvPr/>
        </p:nvSpPr>
        <p:spPr>
          <a:xfrm>
            <a:off x="2913529" y="6488668"/>
            <a:ext cx="72905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hlinkClick r:id="rId3"/>
              </a:rPr>
              <a:t>내 고장 대구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hlinkClick r:id="rId3"/>
              </a:rPr>
              <a:t>·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hlinkClick r:id="rId3"/>
              </a:rPr>
              <a:t>경북 </a:t>
            </a:r>
            <a:r>
              <a:rPr lang="ko-KR" altLang="en-US" dirty="0" err="1">
                <a:latin typeface="맑은 고딕" panose="020B0503020000020004" pitchFamily="50" charset="-127"/>
                <a:ea typeface="맑은 고딕" panose="020B0503020000020004" pitchFamily="50" charset="-127"/>
                <a:hlinkClick r:id="rId3"/>
              </a:rPr>
              <a:t>다시보기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사이트 주소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https://daegubook.com)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246056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t="52961" b="1"/>
          <a:stretch/>
        </p:blipFill>
        <p:spPr>
          <a:xfrm>
            <a:off x="193862" y="1894139"/>
            <a:ext cx="6377268" cy="2376274"/>
          </a:xfrm>
          <a:prstGeom prst="rect">
            <a:avLst/>
          </a:prstGeom>
        </p:spPr>
      </p:pic>
      <p:pic>
        <p:nvPicPr>
          <p:cNvPr id="3" name="그림 2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064" y="5053322"/>
            <a:ext cx="5977193" cy="1141478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3977FDCC-640A-7BC4-65F7-866B8FDAA05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2016"/>
          <a:stretch/>
        </p:blipFill>
        <p:spPr>
          <a:xfrm>
            <a:off x="6229911" y="1696915"/>
            <a:ext cx="5690346" cy="3013493"/>
          </a:xfrm>
          <a:prstGeom prst="rect">
            <a:avLst/>
          </a:prstGeom>
        </p:spPr>
      </p:pic>
      <p:grpSp>
        <p:nvGrpSpPr>
          <p:cNvPr id="8" name="그룹 7"/>
          <p:cNvGrpSpPr/>
          <p:nvPr/>
        </p:nvGrpSpPr>
        <p:grpSpPr>
          <a:xfrm>
            <a:off x="2352674" y="390218"/>
            <a:ext cx="9567583" cy="686381"/>
            <a:chOff x="440391" y="358588"/>
            <a:chExt cx="9567583" cy="683506"/>
          </a:xfrm>
        </p:grpSpPr>
        <p:pic>
          <p:nvPicPr>
            <p:cNvPr id="6" name="그림 5"/>
            <p:cNvPicPr>
              <a:picLocks noChangeAspect="1"/>
            </p:cNvPicPr>
            <p:nvPr/>
          </p:nvPicPr>
          <p:blipFill rotWithShape="1">
            <a:blip r:embed="rId2"/>
            <a:srcRect t="27485" b="56571"/>
            <a:stretch/>
          </p:blipFill>
          <p:spPr>
            <a:xfrm>
              <a:off x="5181600" y="432494"/>
              <a:ext cx="4826374" cy="609600"/>
            </a:xfrm>
            <a:prstGeom prst="rect">
              <a:avLst/>
            </a:prstGeom>
          </p:spPr>
        </p:pic>
        <p:pic>
          <p:nvPicPr>
            <p:cNvPr id="7" name="그림 6"/>
            <p:cNvPicPr>
              <a:picLocks noChangeAspect="1"/>
            </p:cNvPicPr>
            <p:nvPr/>
          </p:nvPicPr>
          <p:blipFill rotWithShape="1">
            <a:blip r:embed="rId2"/>
            <a:srcRect t="11171" b="71158"/>
            <a:stretch/>
          </p:blipFill>
          <p:spPr>
            <a:xfrm>
              <a:off x="440391" y="358588"/>
              <a:ext cx="4826374" cy="676800"/>
            </a:xfrm>
            <a:prstGeom prst="rect">
              <a:avLst/>
            </a:prstGeom>
          </p:spPr>
        </p:pic>
      </p:grpSp>
      <p:cxnSp>
        <p:nvCxnSpPr>
          <p:cNvPr id="10" name="직선 연결선 9"/>
          <p:cNvCxnSpPr/>
          <p:nvPr/>
        </p:nvCxnSpPr>
        <p:spPr>
          <a:xfrm>
            <a:off x="2599765" y="1139352"/>
            <a:ext cx="6266329" cy="0"/>
          </a:xfrm>
          <a:prstGeom prst="line">
            <a:avLst/>
          </a:prstGeom>
          <a:ln w="28575">
            <a:prstDash val="sysDot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31319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02B949AD-C40F-4391-9302-D8E953C993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985" y="269556"/>
            <a:ext cx="9144000" cy="6318888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E144E658-7C9C-4031-8CD8-B9A51ED69E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7" y="404665"/>
            <a:ext cx="1256444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5996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그림 2">
            <a:extLst>
              <a:ext uri="{FF2B5EF4-FFF2-40B4-BE49-F238E27FC236}">
                <a16:creationId xmlns:a16="http://schemas.microsoft.com/office/drawing/2014/main" id="{5F4BFDE5-BFB2-41F8-870A-C59F008208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A3FDCC01-B85A-4EC9-AE01-83323448CD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400" y="2201334"/>
            <a:ext cx="5494867" cy="168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1EA320C6-52B6-4EBC-9674-B3192FB919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2018" y="3769784"/>
            <a:ext cx="3448049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9FC87321-7B64-444D-8E6F-0434261F5F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1701" y="3092451"/>
            <a:ext cx="3069167" cy="2506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5EF9AFE5-0A51-4D5A-AB05-C72F3043919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65" t="3349" r="2565" b="2891"/>
          <a:stretch/>
        </p:blipFill>
        <p:spPr>
          <a:xfrm>
            <a:off x="152400" y="23648"/>
            <a:ext cx="11811000" cy="6804454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03594494-E494-4BD1-85D4-91084DF72755}"/>
              </a:ext>
            </a:extLst>
          </p:cNvPr>
          <p:cNvSpPr/>
          <p:nvPr/>
        </p:nvSpPr>
        <p:spPr>
          <a:xfrm>
            <a:off x="6477000" y="5867400"/>
            <a:ext cx="48275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Chapter9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영상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-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내 고장 대구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·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경북 </a:t>
            </a:r>
            <a:r>
              <a:rPr lang="ko-KR" altLang="en-US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다시보기</a:t>
            </a:r>
            <a:endParaRPr lang="ko-KR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441455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27">
            <a:extLst>
              <a:ext uri="{FF2B5EF4-FFF2-40B4-BE49-F238E27FC236}">
                <a16:creationId xmlns:a16="http://schemas.microsoft.com/office/drawing/2014/main" id="{FD0D0687-8F38-4DDF-B6C7-CDA064E80D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574" y="948405"/>
            <a:ext cx="11029950" cy="2040892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3C293DBF-E46F-43FF-ADE1-252E25BE80A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056"/>
          <a:stretch/>
        </p:blipFill>
        <p:spPr>
          <a:xfrm>
            <a:off x="152400" y="40645"/>
            <a:ext cx="11029950" cy="90044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4FEC324E-842C-44E1-9421-6A1905FC0AD4}"/>
              </a:ext>
            </a:extLst>
          </p:cNvPr>
          <p:cNvSpPr/>
          <p:nvPr/>
        </p:nvSpPr>
        <p:spPr>
          <a:xfrm>
            <a:off x="1123950" y="228600"/>
            <a:ext cx="7467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2800" b="1" dirty="0">
                <a:solidFill>
                  <a:schemeClr val="accent6">
                    <a:lumMod val="50000"/>
                  </a:schemeClr>
                </a:solidFill>
                <a:latin typeface="Jalnan"/>
              </a:rPr>
              <a:t>1. </a:t>
            </a:r>
            <a:r>
              <a:rPr lang="ko-KR" altLang="en-US" sz="2800" b="1" dirty="0">
                <a:solidFill>
                  <a:schemeClr val="accent6">
                    <a:lumMod val="50000"/>
                  </a:schemeClr>
                </a:solidFill>
                <a:latin typeface="Jalnan"/>
              </a:rPr>
              <a:t>그린시티 대구의 어제와 오늘</a:t>
            </a:r>
            <a:endParaRPr lang="ko-KR" altLang="en-US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03A1E089-D815-4EDE-A747-AE452DFAB1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91178" y="74430"/>
            <a:ext cx="2484428" cy="86665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D317865-9D14-4EB6-A8A9-C1E745798B8F}"/>
              </a:ext>
            </a:extLst>
          </p:cNvPr>
          <p:cNvSpPr txBox="1"/>
          <p:nvPr/>
        </p:nvSpPr>
        <p:spPr>
          <a:xfrm>
            <a:off x="9797618" y="76200"/>
            <a:ext cx="2396336" cy="783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b="1" dirty="0">
                <a:solidFill>
                  <a:schemeClr val="accent6">
                    <a:lumMod val="50000"/>
                  </a:schemeClr>
                </a:solidFill>
              </a:rPr>
              <a:t> 학습자료 </a:t>
            </a:r>
            <a:r>
              <a:rPr lang="en-US" altLang="ko-KR" sz="1600" b="1" dirty="0">
                <a:solidFill>
                  <a:schemeClr val="accent6">
                    <a:lumMod val="50000"/>
                  </a:schemeClr>
                </a:solidFill>
              </a:rPr>
              <a:t>p178~180</a:t>
            </a:r>
          </a:p>
          <a:p>
            <a:pPr>
              <a:lnSpc>
                <a:spcPct val="150000"/>
              </a:lnSpc>
            </a:pPr>
            <a:r>
              <a:rPr lang="ko-KR" altLang="en-US" sz="1600" b="1" dirty="0">
                <a:solidFill>
                  <a:schemeClr val="accent6">
                    <a:lumMod val="50000"/>
                  </a:schemeClr>
                </a:solidFill>
              </a:rPr>
              <a:t> 활동자료 </a:t>
            </a:r>
            <a:r>
              <a:rPr lang="en-US" altLang="ko-KR" sz="1600" b="1" dirty="0">
                <a:solidFill>
                  <a:schemeClr val="accent6">
                    <a:lumMod val="50000"/>
                  </a:schemeClr>
                </a:solidFill>
              </a:rPr>
              <a:t>p94~96</a:t>
            </a:r>
            <a:endParaRPr lang="ko-KR" altLang="en-US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444838FB-6FD9-4AA3-B582-0DA7C3158793}"/>
              </a:ext>
            </a:extLst>
          </p:cNvPr>
          <p:cNvGrpSpPr/>
          <p:nvPr/>
        </p:nvGrpSpPr>
        <p:grpSpPr>
          <a:xfrm>
            <a:off x="10744200" y="1203397"/>
            <a:ext cx="1213052" cy="817171"/>
            <a:chOff x="10862553" y="123914"/>
            <a:chExt cx="1213052" cy="817171"/>
          </a:xfrm>
        </p:grpSpPr>
        <p:pic>
          <p:nvPicPr>
            <p:cNvPr id="24" name="그림 23">
              <a:extLst>
                <a:ext uri="{FF2B5EF4-FFF2-40B4-BE49-F238E27FC236}">
                  <a16:creationId xmlns:a16="http://schemas.microsoft.com/office/drawing/2014/main" id="{2B0AF1CC-1721-4D39-A2FE-270EE9F6372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896600" y="123914"/>
              <a:ext cx="1179005" cy="817171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05303400-E6B1-47C8-AADA-8CE508DF786A}"/>
                </a:ext>
              </a:extLst>
            </p:cNvPr>
            <p:cNvSpPr txBox="1"/>
            <p:nvPr/>
          </p:nvSpPr>
          <p:spPr>
            <a:xfrm>
              <a:off x="10862553" y="228600"/>
              <a:ext cx="11790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 활동자료</a:t>
              </a:r>
              <a:endParaRPr lang="en-US" altLang="ko-KR" sz="1600" b="1" dirty="0">
                <a:solidFill>
                  <a:schemeClr val="accent6">
                    <a:lumMod val="50000"/>
                  </a:schemeClr>
                </a:solidFill>
              </a:endParaRPr>
            </a:p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  <a:r>
                <a:rPr lang="en-US" altLang="ko-KR" sz="1600" b="1" dirty="0">
                  <a:solidFill>
                    <a:schemeClr val="accent6">
                      <a:lumMod val="50000"/>
                    </a:schemeClr>
                  </a:solidFill>
                </a:rPr>
                <a:t>p94</a:t>
              </a:r>
              <a:endParaRPr lang="ko-KR" altLang="en-US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pic>
        <p:nvPicPr>
          <p:cNvPr id="27" name="그림 26">
            <a:extLst>
              <a:ext uri="{FF2B5EF4-FFF2-40B4-BE49-F238E27FC236}">
                <a16:creationId xmlns:a16="http://schemas.microsoft.com/office/drawing/2014/main" id="{63FB9A28-F106-4BAA-BFFA-B91A08326D4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7133"/>
          <a:stretch/>
        </p:blipFill>
        <p:spPr>
          <a:xfrm>
            <a:off x="990600" y="2876676"/>
            <a:ext cx="9827139" cy="3905124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3777AFD2-AF2D-4FA3-92EC-6B5994B3F1A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00215" y="2609404"/>
            <a:ext cx="3555603" cy="3865032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AB38D5C6-C51B-421A-A185-0AC744817DC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4724" y="3668973"/>
            <a:ext cx="3791153" cy="242264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5A5360C4-8CE6-4BCD-9400-1DFEBE8979C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32924" y="3728164"/>
            <a:ext cx="3429212" cy="1805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35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D22DC22B-A520-4F43-BD9C-9A623BE333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0"/>
            <a:ext cx="10058400" cy="676095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AD0AA98-982D-454B-BD9B-DCC02F0D3223}"/>
              </a:ext>
            </a:extLst>
          </p:cNvPr>
          <p:cNvSpPr txBox="1"/>
          <p:nvPr/>
        </p:nvSpPr>
        <p:spPr>
          <a:xfrm>
            <a:off x="2057400" y="4724400"/>
            <a:ext cx="2667000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b="1" dirty="0" err="1">
                <a:solidFill>
                  <a:srgbClr val="C00000"/>
                </a:solidFill>
              </a:rPr>
              <a:t>클린로드</a:t>
            </a:r>
            <a:endParaRPr lang="ko-KR" altLang="en-US" sz="4000" b="1" dirty="0">
              <a:solidFill>
                <a:srgbClr val="C0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F06312-633E-4951-8CE2-8AE70D3BB626}"/>
              </a:ext>
            </a:extLst>
          </p:cNvPr>
          <p:cNvSpPr txBox="1"/>
          <p:nvPr/>
        </p:nvSpPr>
        <p:spPr>
          <a:xfrm>
            <a:off x="7162800" y="4724400"/>
            <a:ext cx="2667000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ko-KR" altLang="en-US" sz="4000" b="1" dirty="0" err="1">
                <a:solidFill>
                  <a:srgbClr val="C00000"/>
                </a:solidFill>
              </a:rPr>
              <a:t>쿨링포그</a:t>
            </a:r>
            <a:endParaRPr lang="ko-KR" altLang="en-US" sz="4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666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F5F0113C-8A78-4C7D-8BB0-91E0CB4FD2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76200"/>
            <a:ext cx="7239000" cy="79195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2FE1E4-0424-4218-A23B-EE124C14A9F3}"/>
              </a:ext>
            </a:extLst>
          </p:cNvPr>
          <p:cNvSpPr txBox="1"/>
          <p:nvPr/>
        </p:nvSpPr>
        <p:spPr>
          <a:xfrm>
            <a:off x="1092201" y="868159"/>
            <a:ext cx="10896600" cy="65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대구의 지난 지상 관측자료들을 통해 대구의 더위를 분석해보자</a:t>
            </a:r>
            <a:r>
              <a:rPr lang="en-US" altLang="ko-KR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54A154C0-BEA3-496C-B735-4DDE93E2B62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3507"/>
          <a:stretch/>
        </p:blipFill>
        <p:spPr>
          <a:xfrm>
            <a:off x="203199" y="762000"/>
            <a:ext cx="903015" cy="906859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5DC91D5C-39C7-49E1-8AB2-60FBED59FC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1600" y="1640200"/>
            <a:ext cx="8953078" cy="4381819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A275E3CF-51FA-4C70-9312-38F2F28C7B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800" y="6061841"/>
            <a:ext cx="10707484" cy="655372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:a16="http://schemas.microsoft.com/office/drawing/2014/main" id="{B0245ADC-0CDE-4141-81E9-9EAA69A169BE}"/>
              </a:ext>
            </a:extLst>
          </p:cNvPr>
          <p:cNvGrpSpPr/>
          <p:nvPr/>
        </p:nvGrpSpPr>
        <p:grpSpPr>
          <a:xfrm>
            <a:off x="10876929" y="97641"/>
            <a:ext cx="1213052" cy="817171"/>
            <a:chOff x="10862553" y="123914"/>
            <a:chExt cx="1213052" cy="817171"/>
          </a:xfrm>
        </p:grpSpPr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D5EC87FB-A29E-4B41-96BC-DD03893AC3B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896600" y="123914"/>
              <a:ext cx="1179005" cy="817171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8A17DDA-2DCB-43D6-9064-26A240500D1E}"/>
                </a:ext>
              </a:extLst>
            </p:cNvPr>
            <p:cNvSpPr txBox="1"/>
            <p:nvPr/>
          </p:nvSpPr>
          <p:spPr>
            <a:xfrm>
              <a:off x="10862553" y="228600"/>
              <a:ext cx="11790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 활동자료</a:t>
              </a:r>
              <a:endParaRPr lang="en-US" altLang="ko-KR" sz="1600" b="1" dirty="0">
                <a:solidFill>
                  <a:schemeClr val="accent6">
                    <a:lumMod val="50000"/>
                  </a:schemeClr>
                </a:solidFill>
              </a:endParaRPr>
            </a:p>
            <a:p>
              <a:pPr algn="ctr"/>
              <a:r>
                <a:rPr lang="ko-KR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  <a:r>
                <a:rPr lang="en-US" altLang="ko-KR" sz="1600" b="1" dirty="0">
                  <a:solidFill>
                    <a:schemeClr val="accent6">
                      <a:lumMod val="50000"/>
                    </a:schemeClr>
                  </a:solidFill>
                </a:rPr>
                <a:t>p95</a:t>
              </a:r>
              <a:endParaRPr lang="ko-KR" altLang="en-US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9940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82</Words>
  <Application>Microsoft Office PowerPoint</Application>
  <PresentationFormat>와이드스크린</PresentationFormat>
  <Paragraphs>24</Paragraphs>
  <Slides>14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14</vt:i4>
      </vt:variant>
    </vt:vector>
  </HeadingPairs>
  <TitlesOfParts>
    <vt:vector size="18" baseType="lpstr">
      <vt:lpstr>Jalnan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성혜 방</cp:lastModifiedBy>
  <cp:revision>28</cp:revision>
  <dcterms:created xsi:type="dcterms:W3CDTF">2024-12-22T23:48:36Z</dcterms:created>
  <dcterms:modified xsi:type="dcterms:W3CDTF">2025-02-15T09:43:07Z</dcterms:modified>
</cp:coreProperties>
</file>