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7" r:id="rId5"/>
    <p:sldId id="325" r:id="rId6"/>
    <p:sldId id="821" r:id="rId7"/>
    <p:sldId id="798" r:id="rId8"/>
    <p:sldId id="799" r:id="rId9"/>
    <p:sldId id="817" r:id="rId10"/>
    <p:sldId id="823" r:id="rId11"/>
    <p:sldId id="800" r:id="rId12"/>
    <p:sldId id="809" r:id="rId13"/>
    <p:sldId id="801" r:id="rId14"/>
    <p:sldId id="810" r:id="rId15"/>
    <p:sldId id="813" r:id="rId16"/>
    <p:sldId id="819" r:id="rId17"/>
    <p:sldId id="820" r:id="rId18"/>
    <p:sldId id="818" r:id="rId19"/>
  </p:sldIdLst>
  <p:sldSz cx="12192000" cy="6858000"/>
  <p:notesSz cx="6888163" cy="100187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0DF"/>
    <a:srgbClr val="E7F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97" d="100"/>
          <a:sy n="97" d="100"/>
        </p:scale>
        <p:origin x="9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2-10T16:08:02.402" idx="1">
    <p:pos x="10" y="10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0.png"/><Relationship Id="rId7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hyperlink" Target="https://www.youtube.com/watch?v=Jzdv3EuPKKk" TargetMode="Externa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hyperlink" Target="https://www.youtube.com/watch?v=SeR_NYT4z5E" TargetMode="External"/><Relationship Id="rId4" Type="http://schemas.openxmlformats.org/officeDocument/2006/relationships/image" Target="../media/image30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comments" Target="../comments/comment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0.png"/><Relationship Id="rId7" Type="http://schemas.openxmlformats.org/officeDocument/2006/relationships/image" Target="../media/image4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0.png"/><Relationship Id="rId7" Type="http://schemas.openxmlformats.org/officeDocument/2006/relationships/hyperlink" Target="https://www.youtube.com/watch?v=dlf66hXya6I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7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teaching/chapter7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daegubook.com/teaching/chapter7.html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1.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대구에서 탄생한 아름다운 노래와 그림 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626" y="56882"/>
            <a:ext cx="2484428" cy="86665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34" y="1274209"/>
            <a:ext cx="863258" cy="393360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219200" y="12566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한국 최초의 가곡 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동무 생각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시화 완성하기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(p68)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457200" y="2209873"/>
            <a:ext cx="771046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 가곡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동무 생각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을 감상하고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나만의 시화를 완성해보자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. 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90600" y="2588669"/>
            <a:ext cx="561083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lnSpc>
                <a:spcPct val="160000"/>
              </a:lnSpc>
            </a:pPr>
            <a:r>
              <a:rPr lang="en-US" altLang="ko-KR" b="1" u="sng" kern="0" dirty="0">
                <a:solidFill>
                  <a:srgbClr val="800080"/>
                </a:solidFill>
                <a:uFill>
                  <a:solidFill>
                    <a:srgbClr val="800080"/>
                  </a:solidFill>
                </a:uFill>
                <a:latin typeface="함초롬바탕" panose="02030604000101010101" pitchFamily="18" charset="-127"/>
                <a:ea typeface="함초롬바탕" panose="02030604000101010101" pitchFamily="18" charset="-127"/>
                <a:hlinkClick r:id="rId5"/>
              </a:rPr>
              <a:t>https://www.youtube.com/watch?v=Jzdv3EuPKKk</a:t>
            </a:r>
            <a:endParaRPr lang="en-US" altLang="ko-KR" b="1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6456" y="2209874"/>
            <a:ext cx="3872504" cy="45533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p140~144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p68~70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812248">
            <a:off x="344626" y="1991063"/>
            <a:ext cx="421922" cy="723886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681" y="2752752"/>
            <a:ext cx="566352" cy="51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07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9218">
            <a:off x="204985" y="261473"/>
            <a:ext cx="909384" cy="411832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219200" y="239349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오빠 생각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다시쓰기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(p69)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506" y="3926309"/>
            <a:ext cx="2130754" cy="191132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068574" y="1214735"/>
            <a:ext cx="5505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&lt;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오빠 생각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&gt;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을 먼저 감상해보자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57" y="2146134"/>
            <a:ext cx="416201" cy="487686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6172200" y="1418475"/>
            <a:ext cx="36261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>
                <a:hlinkClick r:id="rId5"/>
              </a:rPr>
              <a:t>https://www.youtube.com/watch?v=SeR_NYT4z5E</a:t>
            </a:r>
            <a:endParaRPr lang="ko-KR" altLang="en-US" sz="1200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222" y="1160551"/>
            <a:ext cx="566352" cy="515849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123951" y="2084881"/>
            <a:ext cx="1041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노랫말 속의 동물들은 특정 계절에 볼 수 있는 종이다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.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이 동물들의 특징을 알아보고 소녀가 오빠와 떨어져 지낸 기간을 짐작해보자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4286" y="3810000"/>
            <a:ext cx="2110607" cy="202763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4794" y="3815883"/>
            <a:ext cx="3585055" cy="2021752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5550" y="3870178"/>
            <a:ext cx="2431167" cy="1967457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1195227" y="5837635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b="1" dirty="0" err="1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뜸북새</a:t>
            </a:r>
            <a:r>
              <a:rPr lang="ko-KR" altLang="en-US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707827" y="5837635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뻐꾹새 </a:t>
            </a:r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135384" y="5873872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기러기 </a:t>
            </a:r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9236918" y="5873872"/>
            <a:ext cx="156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귀뚜라미 </a:t>
            </a:r>
            <a:r>
              <a:rPr lang="en-US" altLang="ko-KR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955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97798">
            <a:off x="370587" y="447096"/>
            <a:ext cx="416201" cy="48768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t="14076"/>
          <a:stretch/>
        </p:blipFill>
        <p:spPr>
          <a:xfrm>
            <a:off x="1981200" y="1477438"/>
            <a:ext cx="5867400" cy="5274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직사각형 3"/>
          <p:cNvSpPr/>
          <p:nvPr/>
        </p:nvSpPr>
        <p:spPr>
          <a:xfrm>
            <a:off x="1281368" y="133863"/>
            <a:ext cx="1021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오빠를 기다리는 그림 속 소녀가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‘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나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’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라면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지금의 내가 멀리 떠나있는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‘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가족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’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을 그리워하는 시를 쓴다면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 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98367">
            <a:off x="800234" y="412108"/>
            <a:ext cx="398073" cy="563402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9144000" y="2180359"/>
            <a:ext cx="2705100" cy="4420466"/>
            <a:chOff x="9144000" y="2180359"/>
            <a:chExt cx="2705100" cy="4420466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23566" y="3733800"/>
              <a:ext cx="1825534" cy="2867025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44000" y="2180359"/>
              <a:ext cx="1905000" cy="1934441"/>
            </a:xfrm>
            <a:prstGeom prst="ellipse">
              <a:avLst/>
            </a:prstGeom>
            <a:ln>
              <a:noFill/>
            </a:ln>
            <a:effectLst>
              <a:softEdge rad="25400"/>
            </a:effectLst>
          </p:spPr>
        </p:pic>
      </p:grpSp>
    </p:spTree>
    <p:extLst>
      <p:ext uri="{BB962C8B-B14F-4D97-AF65-F5344CB8AC3E}">
        <p14:creationId xmlns:p14="http://schemas.microsoft.com/office/powerpoint/2010/main" val="218684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81000"/>
            <a:ext cx="863258" cy="39336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111396" y="306745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대구의 문화 예술이 살아 숨쉬는 곳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향촌문학관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(p70)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/>
          <a:srcRect t="20254"/>
          <a:stretch/>
        </p:blipFill>
        <p:spPr>
          <a:xfrm>
            <a:off x="609600" y="1447800"/>
            <a:ext cx="8886825" cy="6000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6396" y="2286000"/>
            <a:ext cx="1226353" cy="147307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450" y="2273968"/>
            <a:ext cx="10020300" cy="4257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62600" y="2379381"/>
            <a:ext cx="926954" cy="516219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>
                <a:solidFill>
                  <a:srgbClr val="FF0000"/>
                </a:solidFill>
              </a:rPr>
              <a:t>은행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4977" y="2993380"/>
            <a:ext cx="926954" cy="534873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>
                <a:solidFill>
                  <a:srgbClr val="FF0000"/>
                </a:solidFill>
              </a:rPr>
              <a:t>은행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24883" y="3616483"/>
            <a:ext cx="1437382" cy="498317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 err="1">
                <a:solidFill>
                  <a:srgbClr val="FF0000"/>
                </a:solidFill>
              </a:rPr>
              <a:t>중앙로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3400" y="3616483"/>
            <a:ext cx="3657600" cy="498317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 err="1">
                <a:solidFill>
                  <a:srgbClr val="FF0000"/>
                </a:solidFill>
              </a:rPr>
              <a:t>북성로</a:t>
            </a:r>
            <a:r>
              <a:rPr lang="ko-KR" altLang="en-US" sz="3200" b="1" dirty="0">
                <a:solidFill>
                  <a:srgbClr val="FF0000"/>
                </a:solidFill>
              </a:rPr>
              <a:t>  </a:t>
            </a:r>
            <a:r>
              <a:rPr lang="ko-KR" altLang="en-US" sz="3200" b="1" dirty="0" err="1">
                <a:solidFill>
                  <a:srgbClr val="FF0000"/>
                </a:solidFill>
              </a:rPr>
              <a:t>공구골목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58659" y="3596500"/>
            <a:ext cx="1437382" cy="518300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>
                <a:solidFill>
                  <a:srgbClr val="FF0000"/>
                </a:solidFill>
              </a:rPr>
              <a:t>대구역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3236" y="4239656"/>
            <a:ext cx="2092364" cy="517320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 err="1">
                <a:solidFill>
                  <a:srgbClr val="FF0000"/>
                </a:solidFill>
              </a:rPr>
              <a:t>교동시장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4200" y="5209108"/>
            <a:ext cx="926954" cy="534873"/>
          </a:xfrm>
          <a:prstGeom prst="rect">
            <a:avLst/>
          </a:prstGeom>
          <a:solidFill>
            <a:srgbClr val="F9F0DF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 err="1">
                <a:solidFill>
                  <a:srgbClr val="FF0000"/>
                </a:solidFill>
              </a:rPr>
              <a:t>녹향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16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1371600"/>
            <a:ext cx="4286250" cy="5334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362200" y="492280"/>
            <a:ext cx="7659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latin typeface="굴림" panose="020B0600000101010101" pitchFamily="50" charset="-127"/>
                <a:ea typeface="굴림" panose="020B0600000101010101" pitchFamily="50" charset="-127"/>
              </a:rPr>
              <a:t>향촌문학관에 대해서 얼마나 알았나요</a:t>
            </a:r>
            <a:r>
              <a:rPr lang="en-US" altLang="ko-KR" sz="28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8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28600"/>
            <a:ext cx="1981200" cy="7986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22" y="1408723"/>
            <a:ext cx="3209778" cy="2379716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49516" y="1776773"/>
            <a:ext cx="29111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1.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매주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  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요일은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휴관일이다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1408723"/>
            <a:ext cx="3429000" cy="2379716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4114800" y="1780681"/>
            <a:ext cx="31304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2.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향촌문학관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워크북에는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(    )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개의 문제가 있다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781925" y="1776773"/>
            <a:ext cx="381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3.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다음 홈페이지의 메뉴 중 향촌문학관으로 쓴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5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행시가 있는 곳은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 --- (     )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0" y="3458022"/>
            <a:ext cx="2123465" cy="313812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145634" y="4075723"/>
            <a:ext cx="3810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①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45634" y="4519965"/>
            <a:ext cx="3810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②</a:t>
            </a:r>
            <a:endParaRPr lang="en-US" altLang="ko-K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45634" y="4974260"/>
            <a:ext cx="3810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③</a:t>
            </a:r>
            <a:endParaRPr lang="en-US" altLang="ko-K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45634" y="5425507"/>
            <a:ext cx="3810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145634" y="5891040"/>
            <a:ext cx="381000" cy="574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⑤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35365" y="1835473"/>
            <a:ext cx="545954" cy="5162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>
                <a:solidFill>
                  <a:srgbClr val="FF0000"/>
                </a:solidFill>
              </a:rPr>
              <a:t>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18761" y="2395826"/>
            <a:ext cx="545954" cy="5162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ko-KR" sz="3200" b="1" dirty="0">
                <a:solidFill>
                  <a:srgbClr val="FF0000"/>
                </a:solidFill>
              </a:rPr>
              <a:t>10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60246" y="2912781"/>
            <a:ext cx="545954" cy="5162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3200" b="1" dirty="0">
                <a:solidFill>
                  <a:srgbClr val="FF0000"/>
                </a:solidFill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289060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8E66B31-7775-4CA7-B4DB-6A33D479D4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254" r="92283"/>
          <a:stretch/>
        </p:blipFill>
        <p:spPr>
          <a:xfrm>
            <a:off x="457201" y="381000"/>
            <a:ext cx="685800" cy="6000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51D7CC-1353-44C5-A1E6-6CBF5C91DA5D}"/>
              </a:ext>
            </a:extLst>
          </p:cNvPr>
          <p:cNvSpPr txBox="1"/>
          <p:nvPr/>
        </p:nvSpPr>
        <p:spPr>
          <a:xfrm>
            <a:off x="1143000" y="480982"/>
            <a:ext cx="8915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대한민국 최초의 음악감상실 </a:t>
            </a:r>
            <a:r>
              <a:rPr lang="en-US" altLang="ko-KR" sz="22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2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녹향</a:t>
            </a:r>
            <a:r>
              <a:rPr lang="en-US" altLang="ko-KR" sz="22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endParaRPr lang="ko-KR" altLang="en-US" sz="22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ED154D6-E350-4BA3-A097-E01D38ADE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733800"/>
            <a:ext cx="416201" cy="487686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65CD1DA3-F7C7-4B3B-8202-BD38C30E2446}"/>
              </a:ext>
            </a:extLst>
          </p:cNvPr>
          <p:cNvSpPr/>
          <p:nvPr/>
        </p:nvSpPr>
        <p:spPr>
          <a:xfrm>
            <a:off x="938390" y="3746132"/>
            <a:ext cx="8053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내가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녹향을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방문한다면 어떤 노래를 신청하고 싶나요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</a:p>
          <a:p>
            <a:pPr algn="just"/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endPara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68677F4-3D56-4084-97E1-859DB8F23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208" y="1166095"/>
            <a:ext cx="3360778" cy="228918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C00516C-BC56-41D4-A93B-40B006DA96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91"/>
          <a:stretch/>
        </p:blipFill>
        <p:spPr>
          <a:xfrm>
            <a:off x="4419600" y="1166095"/>
            <a:ext cx="3087026" cy="2289181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D7B4B14-9332-44F8-99DC-3B7D9357A7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0" y="4283969"/>
            <a:ext cx="3131686" cy="233818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0B2A138F-6368-451E-A4BB-A34748CE6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6814" y="2463792"/>
            <a:ext cx="3475240" cy="4158361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EF23263-FB89-4122-B1F1-B9C7D73D7C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8347" y="845522"/>
            <a:ext cx="2110592" cy="167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0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FF1D5620-9A5A-4FFF-9E94-34E236D03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092" y="3352801"/>
            <a:ext cx="4687765" cy="32004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FEF7D6-26D9-47DF-9E6D-8AE190721E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28225" b="-12314"/>
          <a:stretch/>
        </p:blipFill>
        <p:spPr>
          <a:xfrm>
            <a:off x="152401" y="133799"/>
            <a:ext cx="2362200" cy="74607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E92FF08-B0D8-45DB-9CFA-419B1F660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856508"/>
            <a:ext cx="11353800" cy="99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90512D-2D98-4387-85A5-E746D8AE3F0D}"/>
              </a:ext>
            </a:extLst>
          </p:cNvPr>
          <p:cNvSpPr txBox="1"/>
          <p:nvPr/>
        </p:nvSpPr>
        <p:spPr>
          <a:xfrm>
            <a:off x="3314700" y="210177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/>
              <a:t>‘</a:t>
            </a:r>
            <a:r>
              <a:rPr lang="ko-KR" altLang="en-US" sz="2800" dirty="0">
                <a:solidFill>
                  <a:schemeClr val="accent6">
                    <a:lumMod val="75000"/>
                  </a:schemeClr>
                </a:solidFill>
              </a:rPr>
              <a:t>소</a:t>
            </a:r>
            <a:r>
              <a:rPr lang="en-US" altLang="ko-KR" sz="2800" dirty="0"/>
              <a:t>’ </a:t>
            </a:r>
            <a:r>
              <a:rPr lang="ko-KR" altLang="en-US" sz="2800" dirty="0"/>
              <a:t>와 </a:t>
            </a:r>
            <a:r>
              <a:rPr lang="en-US" altLang="ko-KR" sz="2800" dirty="0"/>
              <a:t>‘</a:t>
            </a:r>
            <a:r>
              <a:rPr lang="ko-KR" altLang="en-US" sz="2800" dirty="0">
                <a:solidFill>
                  <a:schemeClr val="accent6">
                    <a:lumMod val="75000"/>
                  </a:schemeClr>
                </a:solidFill>
              </a:rPr>
              <a:t>은박지 </a:t>
            </a:r>
            <a:r>
              <a:rPr lang="ko-KR" altLang="en-US" sz="2800" dirty="0" err="1">
                <a:solidFill>
                  <a:schemeClr val="accent6">
                    <a:lumMod val="75000"/>
                  </a:schemeClr>
                </a:solidFill>
              </a:rPr>
              <a:t>그림</a:t>
            </a:r>
            <a:r>
              <a:rPr lang="ko-KR" altLang="en-US" sz="2800" dirty="0" err="1"/>
              <a:t>＇으로</a:t>
            </a:r>
            <a:r>
              <a:rPr lang="ko-KR" altLang="en-US" sz="2800" dirty="0"/>
              <a:t> 유명한 화가 </a:t>
            </a:r>
            <a:r>
              <a:rPr lang="ko-KR" altLang="en-US" sz="3600" b="1" dirty="0"/>
              <a:t>이중섭</a:t>
            </a:r>
            <a:endParaRPr lang="ko-KR" altLang="en-US" sz="2800" b="1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89F56F4-3F93-4AB6-8617-FD10D18013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025" y="1143000"/>
            <a:ext cx="4117128" cy="291706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69C1426-4834-4166-8035-3B7B0B2D3C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8707" y="1728676"/>
            <a:ext cx="2574193" cy="180233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1CF3D70-0CB4-4C04-8764-CBC68C41D6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3652" y="3693698"/>
            <a:ext cx="3109248" cy="180233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3101E9D1-4DBA-4072-855F-4751AB5386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0600" y="1118937"/>
            <a:ext cx="2943465" cy="18023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54B83C1-9F42-4EB9-9854-669B4BC2D279}"/>
              </a:ext>
            </a:extLst>
          </p:cNvPr>
          <p:cNvSpPr txBox="1"/>
          <p:nvPr/>
        </p:nvSpPr>
        <p:spPr>
          <a:xfrm>
            <a:off x="8332326" y="5943093"/>
            <a:ext cx="37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15cm x 8cm </a:t>
            </a:r>
            <a:r>
              <a:rPr lang="ko-KR" altLang="en-US" dirty="0"/>
              <a:t>가량의</a:t>
            </a:r>
            <a:r>
              <a:rPr lang="en-US" altLang="ko-KR" dirty="0"/>
              <a:t> </a:t>
            </a:r>
            <a:r>
              <a:rPr lang="ko-KR" altLang="en-US" dirty="0"/>
              <a:t>은박지 그림</a:t>
            </a:r>
          </a:p>
        </p:txBody>
      </p:sp>
    </p:spTree>
    <p:extLst>
      <p:ext uri="{BB962C8B-B14F-4D97-AF65-F5344CB8AC3E}">
        <p14:creationId xmlns:p14="http://schemas.microsoft.com/office/powerpoint/2010/main" val="361782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1411F4F-C518-4B18-92F5-CEAD46490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77" y="1038572"/>
            <a:ext cx="10087647" cy="251622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FEF7D6-26D9-47DF-9E6D-8AE190721E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28225" b="-12314"/>
          <a:stretch/>
        </p:blipFill>
        <p:spPr>
          <a:xfrm>
            <a:off x="152401" y="133799"/>
            <a:ext cx="2362200" cy="74607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E92FF08-B0D8-45DB-9CFA-419B1F660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856508"/>
            <a:ext cx="11353800" cy="997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90512D-2D98-4387-85A5-E746D8AE3F0D}"/>
              </a:ext>
            </a:extLst>
          </p:cNvPr>
          <p:cNvSpPr txBox="1"/>
          <p:nvPr/>
        </p:nvSpPr>
        <p:spPr>
          <a:xfrm>
            <a:off x="3314700" y="210177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가곡 </a:t>
            </a:r>
            <a:r>
              <a:rPr lang="en-US" altLang="ko-KR" sz="2800" dirty="0"/>
              <a:t>‘</a:t>
            </a:r>
            <a:r>
              <a:rPr lang="ko-KR" altLang="en-US" sz="2800" dirty="0">
                <a:solidFill>
                  <a:schemeClr val="accent6">
                    <a:lumMod val="75000"/>
                  </a:schemeClr>
                </a:solidFill>
              </a:rPr>
              <a:t>명태</a:t>
            </a:r>
            <a:r>
              <a:rPr lang="en-US" altLang="ko-KR" sz="2800" dirty="0"/>
              <a:t>’</a:t>
            </a:r>
            <a:r>
              <a:rPr lang="ko-KR" altLang="en-US" sz="2800" dirty="0"/>
              <a:t>로 유명한 </a:t>
            </a:r>
            <a:r>
              <a:rPr lang="ko-KR" altLang="en-US" sz="3600" b="1" dirty="0" err="1"/>
              <a:t>양명문</a:t>
            </a:r>
            <a:endParaRPr lang="ko-KR" altLang="en-US" sz="2800" b="1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603848C-747F-4901-9CBC-912412FA3E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 b="13378"/>
          <a:stretch/>
        </p:blipFill>
        <p:spPr>
          <a:xfrm>
            <a:off x="6768266" y="3827621"/>
            <a:ext cx="5222602" cy="2907047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519E240A-A63C-42DF-B6B2-774ADDF4EB06}"/>
              </a:ext>
            </a:extLst>
          </p:cNvPr>
          <p:cNvSpPr/>
          <p:nvPr/>
        </p:nvSpPr>
        <p:spPr>
          <a:xfrm>
            <a:off x="1062222" y="1311401"/>
            <a:ext cx="9116834" cy="1930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평양에서 태어나 한국전쟁 시절 월남한 시인</a:t>
            </a:r>
            <a:endParaRPr lang="en-US" altLang="ko-KR" sz="28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1952 ~ 54</a:t>
            </a: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년까지 대구에서 활동</a:t>
            </a:r>
            <a:endParaRPr lang="en-US" altLang="ko-KR" sz="28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그의 시 </a:t>
            </a:r>
            <a:r>
              <a:rPr lang="en-US" altLang="ko-KR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‘</a:t>
            </a: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명태</a:t>
            </a:r>
            <a:r>
              <a:rPr lang="en-US" altLang="ko-KR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’</a:t>
            </a: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에 곡을 붙여 탄생한 가곡이 유명함</a:t>
            </a:r>
            <a:r>
              <a:rPr lang="en-US" altLang="ko-KR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6A8D7FF-DDA1-48EB-B41E-7C1C94FCE8B6}"/>
              </a:ext>
            </a:extLst>
          </p:cNvPr>
          <p:cNvSpPr/>
          <p:nvPr/>
        </p:nvSpPr>
        <p:spPr>
          <a:xfrm>
            <a:off x="4724400" y="6032296"/>
            <a:ext cx="1792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hlinkClick r:id="rId7"/>
              </a:rPr>
              <a:t>명태 </a:t>
            </a:r>
            <a:r>
              <a:rPr lang="en-US" altLang="ko-KR" dirty="0">
                <a:hlinkClick r:id="rId7"/>
              </a:rPr>
              <a:t>(</a:t>
            </a:r>
            <a:r>
              <a:rPr lang="ko-KR" altLang="en-US" dirty="0" err="1">
                <a:hlinkClick r:id="rId7"/>
              </a:rPr>
              <a:t>한국가곡</a:t>
            </a:r>
            <a:r>
              <a:rPr lang="en-US" altLang="ko-KR" dirty="0">
                <a:hlinkClick r:id="rId7"/>
              </a:rPr>
              <a:t>)</a:t>
            </a:r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9E0821D3-44F3-4DA1-8ABF-FB4DB6FFF651}"/>
              </a:ext>
            </a:extLst>
          </p:cNvPr>
          <p:cNvSpPr/>
          <p:nvPr/>
        </p:nvSpPr>
        <p:spPr>
          <a:xfrm>
            <a:off x="467895" y="4092538"/>
            <a:ext cx="60489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가사 속 시인의 상황을 상상하면서 </a:t>
            </a:r>
            <a:r>
              <a:rPr lang="en-US" altLang="ko-KR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가곡 </a:t>
            </a:r>
            <a:r>
              <a:rPr lang="en-US" altLang="ko-KR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&lt;</a:t>
            </a:r>
            <a:r>
              <a:rPr lang="ko-KR" altLang="en-US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명태</a:t>
            </a:r>
            <a:r>
              <a:rPr lang="en-US" altLang="ko-KR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&gt; </a:t>
            </a:r>
            <a:r>
              <a:rPr lang="ko-KR" altLang="en-US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를 감상해보자</a:t>
            </a:r>
            <a:r>
              <a:rPr lang="en-US" altLang="ko-KR" sz="2800" b="1" dirty="0">
                <a:solidFill>
                  <a:schemeClr val="accent1">
                    <a:lumMod val="50000"/>
                  </a:schemeClr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. </a:t>
            </a:r>
            <a:endParaRPr lang="ko-KR" altLang="en-US" sz="2800" b="1" dirty="0">
              <a:solidFill>
                <a:schemeClr val="accent1">
                  <a:lumMod val="50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DF02C36-F4FF-4F03-8F58-7948DA95B0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78569" y="5790139"/>
            <a:ext cx="701537" cy="63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827735"/>
            <a:ext cx="10896600" cy="603026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090676A-5FCD-424A-84BB-E8772C3FB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06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00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9E03BBC-A2AE-4B81-8B71-0636F2473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62156"/>
            <a:ext cx="9144000" cy="633368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56E01DB-534A-4DE7-9106-97C343B27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6672"/>
            <a:ext cx="115591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71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그림 2">
            <a:extLst>
              <a:ext uri="{FF2B5EF4-FFF2-40B4-BE49-F238E27FC236}">
                <a16:creationId xmlns:a16="http://schemas.microsoft.com/office/drawing/2014/main" id="{64638AF3-E9B5-4028-90AB-8077264BA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97297DB-1D8F-4BFB-AEB0-096D817E8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1" y="2305051"/>
            <a:ext cx="6007100" cy="11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F49380B-BCFB-48C7-975F-A0E9A3208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1" y="3822701"/>
            <a:ext cx="3486151" cy="241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B05AF7D0-F848-4871-A05E-156A00B7F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67" y="3754967"/>
            <a:ext cx="3304117" cy="194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4B31289-F079-410B-96B3-1A823E058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11582400" cy="65532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6781800" y="914400"/>
            <a:ext cx="4768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hlinkClick r:id="rId3"/>
              </a:rPr>
              <a:t>Chapter7 </a:t>
            </a:r>
            <a:r>
              <a:rPr lang="ko-KR" altLang="en-US" dirty="0">
                <a:hlinkClick r:id="rId3"/>
              </a:rPr>
              <a:t>영상 </a:t>
            </a:r>
            <a:r>
              <a:rPr lang="en-US" altLang="ko-KR" dirty="0">
                <a:hlinkClick r:id="rId3"/>
              </a:rPr>
              <a:t>- </a:t>
            </a:r>
            <a:r>
              <a:rPr lang="ko-KR" altLang="en-US" dirty="0">
                <a:hlinkClick r:id="rId3"/>
              </a:rPr>
              <a:t>내 고장 대구</a:t>
            </a:r>
            <a:r>
              <a:rPr lang="en-US" altLang="ko-KR" dirty="0">
                <a:hlinkClick r:id="rId3"/>
              </a:rPr>
              <a:t>·</a:t>
            </a:r>
            <a:r>
              <a:rPr lang="ko-KR" altLang="en-US" dirty="0">
                <a:hlinkClick r:id="rId3"/>
              </a:rPr>
              <a:t>경북 </a:t>
            </a:r>
            <a:r>
              <a:rPr lang="ko-KR" altLang="en-US" dirty="0" err="1">
                <a:hlinkClick r:id="rId3"/>
              </a:rPr>
              <a:t>다시보기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661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5250"/>
            <a:ext cx="8609076" cy="120015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773793"/>
            <a:ext cx="7272108" cy="60600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2438400"/>
            <a:ext cx="8609076" cy="422185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080497">
            <a:off x="682077" y="1699760"/>
            <a:ext cx="1031631" cy="415851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E02D8F02-875A-43BF-A09B-FC42D895838D}"/>
              </a:ext>
            </a:extLst>
          </p:cNvPr>
          <p:cNvCxnSpPr/>
          <p:nvPr/>
        </p:nvCxnSpPr>
        <p:spPr>
          <a:xfrm>
            <a:off x="6705600" y="2819400"/>
            <a:ext cx="3276600" cy="5334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598F51AF-D24A-485C-9083-2DFD06CA7A7A}"/>
              </a:ext>
            </a:extLst>
          </p:cNvPr>
          <p:cNvCxnSpPr>
            <a:cxnSpLocks/>
          </p:cNvCxnSpPr>
          <p:nvPr/>
        </p:nvCxnSpPr>
        <p:spPr>
          <a:xfrm>
            <a:off x="6738026" y="3338209"/>
            <a:ext cx="3244174" cy="176719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39D82926-A6A1-4FA1-9BC8-F1804075949C}"/>
              </a:ext>
            </a:extLst>
          </p:cNvPr>
          <p:cNvCxnSpPr>
            <a:cxnSpLocks/>
          </p:cNvCxnSpPr>
          <p:nvPr/>
        </p:nvCxnSpPr>
        <p:spPr>
          <a:xfrm flipV="1">
            <a:off x="6705600" y="2819400"/>
            <a:ext cx="3200400" cy="105220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C0B3C070-7BE7-4651-9436-C55E12E42753}"/>
              </a:ext>
            </a:extLst>
          </p:cNvPr>
          <p:cNvCxnSpPr>
            <a:cxnSpLocks/>
          </p:cNvCxnSpPr>
          <p:nvPr/>
        </p:nvCxnSpPr>
        <p:spPr>
          <a:xfrm>
            <a:off x="6726725" y="4492791"/>
            <a:ext cx="3211701" cy="175560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A69621F0-BAEA-49EB-8A81-C60C92CE2BDE}"/>
              </a:ext>
            </a:extLst>
          </p:cNvPr>
          <p:cNvCxnSpPr>
            <a:cxnSpLocks/>
          </p:cNvCxnSpPr>
          <p:nvPr/>
        </p:nvCxnSpPr>
        <p:spPr>
          <a:xfrm>
            <a:off x="6705600" y="5011600"/>
            <a:ext cx="3200400" cy="71498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A3911A07-87C6-4CB1-A83F-6B7671150073}"/>
              </a:ext>
            </a:extLst>
          </p:cNvPr>
          <p:cNvCxnSpPr>
            <a:cxnSpLocks/>
          </p:cNvCxnSpPr>
          <p:nvPr/>
        </p:nvCxnSpPr>
        <p:spPr>
          <a:xfrm flipV="1">
            <a:off x="6710562" y="3930207"/>
            <a:ext cx="3227864" cy="171255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AD1DBD35-2F56-4673-8B6A-EDE9B1C8169D}"/>
              </a:ext>
            </a:extLst>
          </p:cNvPr>
          <p:cNvCxnSpPr>
            <a:cxnSpLocks/>
          </p:cNvCxnSpPr>
          <p:nvPr/>
        </p:nvCxnSpPr>
        <p:spPr>
          <a:xfrm flipV="1">
            <a:off x="6678136" y="4492791"/>
            <a:ext cx="3271591" cy="176909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0A9AF3F0-2FAD-4F70-B45C-061FE03DF56D}"/>
              </a:ext>
            </a:extLst>
          </p:cNvPr>
          <p:cNvSpPr/>
          <p:nvPr/>
        </p:nvSpPr>
        <p:spPr>
          <a:xfrm>
            <a:off x="7315200" y="1093870"/>
            <a:ext cx="4768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hlinkClick r:id="rId6"/>
              </a:rPr>
              <a:t>Chapter7 </a:t>
            </a:r>
            <a:r>
              <a:rPr lang="ko-KR" altLang="en-US" dirty="0">
                <a:hlinkClick r:id="rId6"/>
              </a:rPr>
              <a:t>영상 </a:t>
            </a:r>
            <a:r>
              <a:rPr lang="en-US" altLang="ko-KR" dirty="0">
                <a:hlinkClick r:id="rId6"/>
              </a:rPr>
              <a:t>- </a:t>
            </a:r>
            <a:r>
              <a:rPr lang="ko-KR" altLang="en-US" dirty="0">
                <a:hlinkClick r:id="rId6"/>
              </a:rPr>
              <a:t>내 고장 대구</a:t>
            </a:r>
            <a:r>
              <a:rPr lang="en-US" altLang="ko-KR" dirty="0">
                <a:hlinkClick r:id="rId6"/>
              </a:rPr>
              <a:t>·</a:t>
            </a:r>
            <a:r>
              <a:rPr lang="ko-KR" altLang="en-US" dirty="0">
                <a:hlinkClick r:id="rId6"/>
              </a:rPr>
              <a:t>경북 </a:t>
            </a:r>
            <a:r>
              <a:rPr lang="ko-KR" altLang="en-US" dirty="0" err="1">
                <a:hlinkClick r:id="rId6"/>
              </a:rPr>
              <a:t>다시보기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877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990600"/>
            <a:ext cx="10439400" cy="577471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1.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대구에서 탄생한 아름다운 노래와 그림 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p140~144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p68~70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 rot="20848808">
            <a:off x="722958" y="1209170"/>
            <a:ext cx="2169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알 아 보 기</a:t>
            </a: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5439" y="1015185"/>
            <a:ext cx="2449836" cy="4125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직사각형 23"/>
          <p:cNvSpPr/>
          <p:nvPr/>
        </p:nvSpPr>
        <p:spPr>
          <a:xfrm>
            <a:off x="1017766" y="1665716"/>
            <a:ext cx="91168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작곡가 박태준</a:t>
            </a:r>
            <a:r>
              <a:rPr lang="en-US" altLang="ko-KR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[1900~1986]</a:t>
            </a:r>
            <a:r>
              <a:rPr lang="ko-KR" altLang="en-US" sz="28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은 대구에서 </a:t>
            </a:r>
            <a:endParaRPr lang="en-US" altLang="ko-KR" sz="28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 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1900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대구에서 출생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, 1911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</a:t>
            </a:r>
            <a:r>
              <a:rPr lang="ko-KR" altLang="en-US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계성학교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(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현 계성중고등학교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)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에 입학</a:t>
            </a:r>
            <a:endParaRPr lang="en-US" altLang="ko-KR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   1925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모교의 교사로 부임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, 1932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미국으로 유학하여 학위를 취득</a:t>
            </a:r>
            <a:endParaRPr lang="en-US" altLang="ko-KR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   1938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대구 최초의 일반 합창단 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‘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대구성가협회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’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조직</a:t>
            </a:r>
            <a:endParaRPr lang="en-US" altLang="ko-KR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   1948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연세대학교 음악대학 교수로 재직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, 1986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년 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10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월 </a:t>
            </a:r>
            <a:r>
              <a:rPr lang="en-US" altLang="ko-KR" dirty="0">
                <a:latin typeface="굴림체" panose="020B0609000101010101" pitchFamily="49" charset="-127"/>
                <a:ea typeface="굴림체" panose="020B0609000101010101" pitchFamily="49" charset="-127"/>
              </a:rPr>
              <a:t>20</a:t>
            </a:r>
            <a:r>
              <a:rPr lang="ko-KR" altLang="en-US" dirty="0">
                <a:latin typeface="굴림체" panose="020B0609000101010101" pitchFamily="49" charset="-127"/>
                <a:ea typeface="굴림체" panose="020B0609000101010101" pitchFamily="49" charset="-127"/>
              </a:rPr>
              <a:t>일에 사망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026805" y="4124363"/>
            <a:ext cx="82786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「</a:t>
            </a:r>
            <a:r>
              <a:rPr lang="ko-KR" altLang="en-US" sz="2000" b="1" dirty="0" err="1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동무생각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」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,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「님과 </a:t>
            </a:r>
            <a:r>
              <a:rPr lang="ko-KR" altLang="en-US" sz="2000" b="1" dirty="0" err="1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함께」등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 가곡 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31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곡</a:t>
            </a:r>
            <a:endParaRPr lang="en-US" altLang="ko-KR" sz="2000" b="1" dirty="0">
              <a:solidFill>
                <a:srgbClr val="C00000"/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「물새」「</a:t>
            </a:r>
            <a:r>
              <a:rPr lang="ko-KR" altLang="en-US" sz="2000" b="1" dirty="0" err="1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오빠생각」등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 동요 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6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곡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성가 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5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곡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, 『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박태준가곡집</a:t>
            </a:r>
            <a:r>
              <a:rPr lang="en-US" altLang="ko-KR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』</a:t>
            </a:r>
            <a:r>
              <a:rPr lang="ko-KR" altLang="en-US" sz="2000" b="1" dirty="0">
                <a:solidFill>
                  <a:srgbClr val="C0000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발간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3276601" y="5227807"/>
            <a:ext cx="8686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대구에서 찾을 수 있는 작곡가 박태준의 흔적</a:t>
            </a:r>
            <a:endParaRPr lang="en-US" altLang="ko-KR" sz="2400" b="1" dirty="0">
              <a:solidFill>
                <a:schemeClr val="accent6">
                  <a:lumMod val="50000"/>
                </a:schemeClr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 :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월광수변공원의 작곡가 동상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, </a:t>
            </a:r>
            <a:r>
              <a:rPr lang="ko-KR" altLang="en-US" sz="2000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대구근대역사관의 근대문화 전시 코너</a:t>
            </a:r>
            <a:r>
              <a:rPr lang="en-US" altLang="ko-KR" sz="2000" b="1" dirty="0">
                <a:solidFill>
                  <a:schemeClr val="accent6">
                    <a:lumMod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endParaRPr lang="ko-KR" altLang="en-US" sz="2000" b="1" dirty="0">
              <a:solidFill>
                <a:schemeClr val="accent6">
                  <a:lumMod val="50000"/>
                </a:schemeClr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197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1.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대구에서 탄생한 아름다운 노래와 그림 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626" y="56882"/>
            <a:ext cx="2484428" cy="86665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34" y="1274209"/>
            <a:ext cx="863258" cy="393360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219200" y="12566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한국 최초의 가곡 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동무 생각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시화 완성하기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(p68)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4478" y="2095383"/>
            <a:ext cx="3127656" cy="4524529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0" y="2095383"/>
            <a:ext cx="3112962" cy="45245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9688" y="2095383"/>
            <a:ext cx="3113674" cy="4524529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433308" y="2000693"/>
            <a:ext cx="1962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같은 시</a:t>
            </a:r>
            <a:r>
              <a:rPr lang="en-US" altLang="ko-K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!</a:t>
            </a:r>
            <a:r>
              <a:rPr lang="ko-KR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endParaRPr lang="en-US" altLang="ko-KR" sz="2400" b="1" dirty="0">
              <a:solidFill>
                <a:schemeClr val="tx1">
                  <a:lumMod val="50000"/>
                  <a:lumOff val="50000"/>
                </a:schemeClr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400" b="1" dirty="0">
                <a:solidFill>
                  <a:srgbClr val="00B0F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다른 느낌</a:t>
            </a:r>
            <a:r>
              <a:rPr lang="en-US" altLang="ko-KR" sz="2400" b="1" dirty="0">
                <a:solidFill>
                  <a:srgbClr val="00B0F0"/>
                </a:solidFill>
                <a:latin typeface="굴림체" panose="020B0609000101010101" pitchFamily="49" charset="-127"/>
                <a:ea typeface="굴림체" panose="020B0609000101010101" pitchFamily="49" charset="-127"/>
              </a:rPr>
              <a:t>!</a:t>
            </a:r>
            <a:endParaRPr lang="ko-KR" altLang="en-US" sz="2400" b="1" dirty="0">
              <a:solidFill>
                <a:srgbClr val="00B0F0"/>
              </a:solidFill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p140~144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p68~70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</TotalTime>
  <Words>479</Words>
  <Application>Microsoft Office PowerPoint</Application>
  <PresentationFormat>와이드스크린</PresentationFormat>
  <Paragraphs>70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5" baseType="lpstr">
      <vt:lpstr>Jalnan</vt:lpstr>
      <vt:lpstr>굴림</vt:lpstr>
      <vt:lpstr>굴림체</vt:lpstr>
      <vt:lpstr>맑은 고딕</vt:lpstr>
      <vt:lpstr>함초롬바탕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81</cp:revision>
  <cp:lastPrinted>2024-12-28T02:22:48Z</cp:lastPrinted>
  <dcterms:created xsi:type="dcterms:W3CDTF">2024-12-22T23:48:36Z</dcterms:created>
  <dcterms:modified xsi:type="dcterms:W3CDTF">2025-02-15T02:12:42Z</dcterms:modified>
</cp:coreProperties>
</file>