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797" r:id="rId2"/>
    <p:sldId id="258" r:id="rId3"/>
    <p:sldId id="259" r:id="rId4"/>
    <p:sldId id="788" r:id="rId5"/>
    <p:sldId id="327" r:id="rId6"/>
    <p:sldId id="823" r:id="rId7"/>
    <p:sldId id="805" r:id="rId8"/>
    <p:sldId id="824" r:id="rId9"/>
    <p:sldId id="806" r:id="rId10"/>
    <p:sldId id="826" r:id="rId11"/>
    <p:sldId id="807" r:id="rId12"/>
    <p:sldId id="808" r:id="rId13"/>
    <p:sldId id="827" r:id="rId14"/>
    <p:sldId id="828" r:id="rId15"/>
    <p:sldId id="829" r:id="rId16"/>
    <p:sldId id="809" r:id="rId17"/>
    <p:sldId id="830" r:id="rId18"/>
    <p:sldId id="831" r:id="rId19"/>
    <p:sldId id="833" r:id="rId20"/>
    <p:sldId id="832" r:id="rId21"/>
    <p:sldId id="834" r:id="rId2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23" autoAdjust="0"/>
    <p:restoredTop sz="94660"/>
  </p:normalViewPr>
  <p:slideViewPr>
    <p:cSldViewPr>
      <p:cViewPr varScale="1">
        <p:scale>
          <a:sx n="98" d="100"/>
          <a:sy n="98" d="100"/>
        </p:scale>
        <p:origin x="187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8160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3075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46168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6931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4477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3868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4599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4661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541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415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2381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3665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7636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8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daegu.go.kr/index.do?menu_id=00936490" TargetMode="External"/><Relationship Id="rId4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aegubook.com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lay.google.com/store/apps/details?id=com.daegu.meseum.daegubook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7.png"/><Relationship Id="rId7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그림 3">
            <a:extLst>
              <a:ext uri="{FF2B5EF4-FFF2-40B4-BE49-F238E27FC236}">
                <a16:creationId xmlns:a16="http://schemas.microsoft.com/office/drawing/2014/main" id="{F064F341-6CD7-4026-B718-66449AAB39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90033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그림 4">
            <a:extLst>
              <a:ext uri="{FF2B5EF4-FFF2-40B4-BE49-F238E27FC236}">
                <a16:creationId xmlns:a16="http://schemas.microsoft.com/office/drawing/2014/main" id="{B18F0AC0-52FE-4533-8E0D-6735277D72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4133" y="0"/>
            <a:ext cx="536786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D27A1799-D8E9-4B3E-A300-353ED09B8D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2366" y="2209800"/>
            <a:ext cx="4572000" cy="3709567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3E898E41-3EA3-49A0-8227-21A144A2812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1203"/>
          <a:stretch/>
        </p:blipFill>
        <p:spPr>
          <a:xfrm>
            <a:off x="468198" y="2098969"/>
            <a:ext cx="6820491" cy="3836857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9111A0DC-6E4F-4F81-9673-C8B7217354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7358" y="6032683"/>
            <a:ext cx="10531753" cy="655377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4EDF5E18-05C6-42E6-AEAA-AA70CAA6CB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7889" y="1294029"/>
            <a:ext cx="10972800" cy="876942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EF4901A2-048C-47C3-8034-095A83C5CCE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400" y="166299"/>
            <a:ext cx="4572000" cy="958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686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BB953715-A782-4C15-A443-EDB796EECA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28600"/>
            <a:ext cx="416201" cy="487686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56C8842C-66DE-45EC-B155-18C621F2125D}"/>
              </a:ext>
            </a:extLst>
          </p:cNvPr>
          <p:cNvSpPr/>
          <p:nvPr/>
        </p:nvSpPr>
        <p:spPr>
          <a:xfrm>
            <a:off x="486919" y="235433"/>
            <a:ext cx="10210137" cy="5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굴림체" panose="020B0609000101010101" pitchFamily="49" charset="-127"/>
                <a:ea typeface="굴림체" panose="020B0609000101010101" pitchFamily="49" charset="-127"/>
              </a:rPr>
              <a:t>  </a:t>
            </a:r>
            <a:r>
              <a:rPr lang="ko-KR" alt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굴림체" panose="020B0609000101010101" pitchFamily="49" charset="-127"/>
                <a:ea typeface="굴림체" panose="020B0609000101010101" pitchFamily="49" charset="-127"/>
              </a:rPr>
              <a:t>비슬산의</a:t>
            </a:r>
            <a:r>
              <a:rPr lang="ko-KR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굴림체" panose="020B0609000101010101" pitchFamily="49" charset="-127"/>
                <a:ea typeface="굴림체" panose="020B0609000101010101" pitchFamily="49" charset="-127"/>
              </a:rPr>
              <a:t> 여러 바위들 중 하나를 골라 이름과 전설을 직접 지어보자</a:t>
            </a:r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굴림체" panose="020B0609000101010101" pitchFamily="49" charset="-127"/>
                <a:ea typeface="굴림체" panose="020B0609000101010101" pitchFamily="49" charset="-127"/>
              </a:rPr>
              <a:t>. </a:t>
            </a:r>
            <a:endParaRPr lang="ko-KR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B47F995D-282E-4A1F-89A0-76D3AF2587E8}"/>
              </a:ext>
            </a:extLst>
          </p:cNvPr>
          <p:cNvGrpSpPr/>
          <p:nvPr/>
        </p:nvGrpSpPr>
        <p:grpSpPr>
          <a:xfrm>
            <a:off x="10896600" y="118437"/>
            <a:ext cx="1213052" cy="817171"/>
            <a:chOff x="10862553" y="123914"/>
            <a:chExt cx="1213052" cy="817171"/>
          </a:xfrm>
        </p:grpSpPr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92A7F72E-CE83-48AC-AB34-BC4D41E47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896600" y="123914"/>
              <a:ext cx="1179005" cy="817171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E0ECCE4-408C-4BEB-994B-CFB70DCE4EA0}"/>
                </a:ext>
              </a:extLst>
            </p:cNvPr>
            <p:cNvSpPr txBox="1"/>
            <p:nvPr/>
          </p:nvSpPr>
          <p:spPr>
            <a:xfrm>
              <a:off x="10862553" y="228600"/>
              <a:ext cx="11790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 활동자료</a:t>
              </a:r>
              <a:endParaRPr lang="en-US" altLang="ko-KR" sz="1600" b="1" dirty="0">
                <a:solidFill>
                  <a:schemeClr val="accent6">
                    <a:lumMod val="50000"/>
                  </a:schemeClr>
                </a:solidFill>
              </a:endParaRPr>
            </a:p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altLang="ko-KR" sz="1600" b="1" dirty="0">
                  <a:solidFill>
                    <a:schemeClr val="accent6">
                      <a:lumMod val="50000"/>
                    </a:schemeClr>
                  </a:solidFill>
                </a:rPr>
                <a:t>p87</a:t>
              </a:r>
              <a:endParaRPr lang="ko-KR" altLang="en-US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pic>
        <p:nvPicPr>
          <p:cNvPr id="8" name="그림 7">
            <a:extLst>
              <a:ext uri="{FF2B5EF4-FFF2-40B4-BE49-F238E27FC236}">
                <a16:creationId xmlns:a16="http://schemas.microsoft.com/office/drawing/2014/main" id="{A7126886-E799-4DB3-B11F-2CB26FB8EDA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38670"/>
          <a:stretch/>
        </p:blipFill>
        <p:spPr>
          <a:xfrm>
            <a:off x="609599" y="949674"/>
            <a:ext cx="9507605" cy="2936526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5A9E253A-2D30-4360-8D13-2A61D7DB0C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6622" y="4611077"/>
            <a:ext cx="5169194" cy="2091363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AAB145CE-DE54-4FDE-B555-7713A2674FD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2340"/>
          <a:stretch/>
        </p:blipFill>
        <p:spPr>
          <a:xfrm>
            <a:off x="721000" y="3408575"/>
            <a:ext cx="6100453" cy="306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3459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>
            <a:extLst>
              <a:ext uri="{FF2B5EF4-FFF2-40B4-BE49-F238E27FC236}">
                <a16:creationId xmlns:a16="http://schemas.microsoft.com/office/drawing/2014/main" id="{C09D3EE5-F581-494E-A632-A6E609E7B0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1936" y="3847339"/>
            <a:ext cx="3981062" cy="282092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0EF750B2-19A8-47F3-908E-F5D9315017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1869148"/>
            <a:ext cx="3713872" cy="2537607"/>
          </a:xfrm>
          <a:prstGeom prst="rect">
            <a:avLst/>
          </a:prstGeom>
          <a:effectLst>
            <a:softEdge rad="165100"/>
          </a:effectLst>
        </p:spPr>
      </p:pic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F157E8D2-A451-4815-9749-3A93B3FA70D2}"/>
              </a:ext>
            </a:extLst>
          </p:cNvPr>
          <p:cNvSpPr/>
          <p:nvPr/>
        </p:nvSpPr>
        <p:spPr>
          <a:xfrm>
            <a:off x="346544" y="1600200"/>
            <a:ext cx="11616856" cy="5155853"/>
          </a:xfrm>
          <a:prstGeom prst="roundRect">
            <a:avLst>
              <a:gd name="adj" fmla="val 6794"/>
            </a:avLst>
          </a:prstGeom>
          <a:noFill/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3E98436B-D4A5-4B2E-AB28-D3AE5E39D9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334" y="320909"/>
            <a:ext cx="863258" cy="39336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E3035FA-2E84-495B-8B3B-D01C0C4EA5D6}"/>
              </a:ext>
            </a:extLst>
          </p:cNvPr>
          <p:cNvSpPr/>
          <p:nvPr/>
        </p:nvSpPr>
        <p:spPr>
          <a:xfrm>
            <a:off x="1333500" y="303324"/>
            <a:ext cx="9525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28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역사와 전설을 가진 대구의 친근한 산 </a:t>
            </a:r>
            <a:r>
              <a:rPr lang="en-US" altLang="ko-KR" sz="28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74DAE710-EFF4-4C11-8A6F-BF59A54844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292" y="1060084"/>
            <a:ext cx="990600" cy="848603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0E48769A-81F5-447D-B905-9549926C74D4}"/>
              </a:ext>
            </a:extLst>
          </p:cNvPr>
          <p:cNvSpPr/>
          <p:nvPr/>
        </p:nvSpPr>
        <p:spPr>
          <a:xfrm>
            <a:off x="1683892" y="1033281"/>
            <a:ext cx="1183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앞산</a:t>
            </a: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4B5AB7D7-9D2D-4A14-BA63-3298DA4294F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3400" y="2161673"/>
            <a:ext cx="3815064" cy="2537606"/>
          </a:xfrm>
          <a:prstGeom prst="rect">
            <a:avLst/>
          </a:prstGeom>
          <a:effectLst>
            <a:softEdge rad="165100"/>
          </a:effectLst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E0E737E4-2D3D-4DFB-9CFD-A6D72EDE516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80472" y="4087172"/>
            <a:ext cx="3345308" cy="2585802"/>
          </a:xfrm>
          <a:prstGeom prst="rect">
            <a:avLst/>
          </a:prstGeom>
          <a:effectLst>
            <a:softEdge rad="101600"/>
          </a:effectLst>
        </p:spPr>
      </p:pic>
    </p:spTree>
    <p:extLst>
      <p:ext uri="{BB962C8B-B14F-4D97-AF65-F5344CB8AC3E}">
        <p14:creationId xmlns:p14="http://schemas.microsoft.com/office/powerpoint/2010/main" val="31351870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C22CD29E-90BF-41E6-8C52-9D0A39AD805B}"/>
              </a:ext>
            </a:extLst>
          </p:cNvPr>
          <p:cNvSpPr/>
          <p:nvPr/>
        </p:nvSpPr>
        <p:spPr>
          <a:xfrm>
            <a:off x="346544" y="1600200"/>
            <a:ext cx="11616856" cy="5155853"/>
          </a:xfrm>
          <a:prstGeom prst="roundRect">
            <a:avLst>
              <a:gd name="adj" fmla="val 7342"/>
            </a:avLst>
          </a:prstGeom>
          <a:noFill/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3E98436B-D4A5-4B2E-AB28-D3AE5E39D9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334" y="320909"/>
            <a:ext cx="863258" cy="39336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E3035FA-2E84-495B-8B3B-D01C0C4EA5D6}"/>
              </a:ext>
            </a:extLst>
          </p:cNvPr>
          <p:cNvSpPr/>
          <p:nvPr/>
        </p:nvSpPr>
        <p:spPr>
          <a:xfrm>
            <a:off x="1333500" y="303324"/>
            <a:ext cx="9525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28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역사와 전설을 가진 대구의 친근한 산 </a:t>
            </a:r>
            <a:r>
              <a:rPr lang="en-US" altLang="ko-KR" sz="28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92659BDE-4388-44DC-8AE6-64D5EBE7C1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963" y="1129352"/>
            <a:ext cx="1560993" cy="581546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07C1DE10-13C5-41D8-8225-6B0C23841764}"/>
              </a:ext>
            </a:extLst>
          </p:cNvPr>
          <p:cNvSpPr/>
          <p:nvPr/>
        </p:nvSpPr>
        <p:spPr>
          <a:xfrm>
            <a:off x="1978326" y="1030343"/>
            <a:ext cx="33556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2800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연귀산</a:t>
            </a:r>
            <a:r>
              <a:rPr lang="en-US" altLang="ko-KR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800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연구산</a:t>
            </a:r>
            <a:r>
              <a:rPr lang="en-US" altLang="ko-KR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8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FB246E2B-762B-401F-81FF-769DC6DAC4DC}"/>
              </a:ext>
            </a:extLst>
          </p:cNvPr>
          <p:cNvSpPr/>
          <p:nvPr/>
        </p:nvSpPr>
        <p:spPr>
          <a:xfrm>
            <a:off x="533400" y="1771569"/>
            <a:ext cx="4038600" cy="5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굴림체" panose="020B0609000101010101" pitchFamily="49" charset="-127"/>
                <a:ea typeface="굴림체" panose="020B0609000101010101" pitchFamily="49" charset="-127"/>
              </a:rPr>
              <a:t>  제일중학교의 거북바위</a:t>
            </a: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8AE11350-B299-4725-B25F-005336D421F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4726"/>
          <a:stretch/>
        </p:blipFill>
        <p:spPr>
          <a:xfrm>
            <a:off x="3314584" y="2301295"/>
            <a:ext cx="2514599" cy="19234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C3836B54-5767-4602-9C2F-79772167C8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7400" y="2170439"/>
            <a:ext cx="5677392" cy="4381880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438A3090-BF27-40E0-B75C-38FDB1E7EA8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3400" y="3968854"/>
            <a:ext cx="3238992" cy="2492819"/>
          </a:xfrm>
          <a:prstGeom prst="rect">
            <a:avLst/>
          </a:prstGeom>
          <a:ln>
            <a:noFill/>
          </a:ln>
          <a:effectLst>
            <a:softEdge rad="38100"/>
          </a:effectLst>
        </p:spPr>
      </p:pic>
    </p:spTree>
    <p:extLst>
      <p:ext uri="{BB962C8B-B14F-4D97-AF65-F5344CB8AC3E}">
        <p14:creationId xmlns:p14="http://schemas.microsoft.com/office/powerpoint/2010/main" val="12986958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788B2F7F-A08D-4BE2-A605-476D3462D831}"/>
              </a:ext>
            </a:extLst>
          </p:cNvPr>
          <p:cNvSpPr/>
          <p:nvPr/>
        </p:nvSpPr>
        <p:spPr>
          <a:xfrm>
            <a:off x="346544" y="1600200"/>
            <a:ext cx="11616856" cy="5155853"/>
          </a:xfrm>
          <a:prstGeom prst="roundRect">
            <a:avLst>
              <a:gd name="adj" fmla="val 8622"/>
            </a:avLst>
          </a:prstGeom>
          <a:noFill/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3E98436B-D4A5-4B2E-AB28-D3AE5E39D9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334" y="320909"/>
            <a:ext cx="863258" cy="39336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E3035FA-2E84-495B-8B3B-D01C0C4EA5D6}"/>
              </a:ext>
            </a:extLst>
          </p:cNvPr>
          <p:cNvSpPr/>
          <p:nvPr/>
        </p:nvSpPr>
        <p:spPr>
          <a:xfrm>
            <a:off x="1333500" y="303324"/>
            <a:ext cx="9525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28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역사와 전설을 가진 대구의 친근한 산 </a:t>
            </a:r>
            <a:r>
              <a:rPr lang="en-US" altLang="ko-KR" sz="28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7DFB11E2-ACA0-4BE0-8D9E-81DA58D77F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24" y="1186978"/>
            <a:ext cx="1524328" cy="712740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id="{0FDABA0E-3A4E-4B25-BFA2-71223B8F93EF}"/>
              </a:ext>
            </a:extLst>
          </p:cNvPr>
          <p:cNvSpPr/>
          <p:nvPr/>
        </p:nvSpPr>
        <p:spPr>
          <a:xfrm>
            <a:off x="2057400" y="978156"/>
            <a:ext cx="1752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2800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용암산</a:t>
            </a:r>
            <a:endParaRPr lang="ko-KR" altLang="en-US" sz="28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E4717CD6-27CC-44C5-ADB8-851188EBF6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667" y="1914598"/>
            <a:ext cx="6405837" cy="4696717"/>
          </a:xfrm>
          <a:prstGeom prst="rect">
            <a:avLst/>
          </a:prstGeom>
          <a:effectLst>
            <a:softEdge rad="203200"/>
          </a:effectLst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4C8A8683-E48D-4FE3-BE9E-5D7F2C4137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77200" y="4279067"/>
            <a:ext cx="3584422" cy="2310959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3CABAEE1-BB97-4364-BB5B-FFC26EDCC5E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0030"/>
          <a:stretch/>
        </p:blipFill>
        <p:spPr>
          <a:xfrm>
            <a:off x="6399188" y="1736081"/>
            <a:ext cx="4095040" cy="3345722"/>
          </a:xfrm>
          <a:prstGeom prst="ellipse">
            <a:avLst/>
          </a:prstGeom>
          <a:ln>
            <a:noFill/>
          </a:ln>
          <a:effectLst>
            <a:softEdge rad="165100"/>
          </a:effectLst>
        </p:spPr>
      </p:pic>
      <p:sp>
        <p:nvSpPr>
          <p:cNvPr id="19" name="직사각형 18">
            <a:extLst>
              <a:ext uri="{FF2B5EF4-FFF2-40B4-BE49-F238E27FC236}">
                <a16:creationId xmlns:a16="http://schemas.microsoft.com/office/drawing/2014/main" id="{4F246970-ED3F-4FE9-8B67-6A6790EC4174}"/>
              </a:ext>
            </a:extLst>
          </p:cNvPr>
          <p:cNvSpPr/>
          <p:nvPr/>
        </p:nvSpPr>
        <p:spPr>
          <a:xfrm>
            <a:off x="10595958" y="3669502"/>
            <a:ext cx="1524328" cy="5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굴림체" panose="020B0609000101010101" pitchFamily="49" charset="-127"/>
                <a:ea typeface="굴림체" panose="020B0609000101010101" pitchFamily="49" charset="-127"/>
              </a:rPr>
              <a:t>  옥천</a:t>
            </a:r>
            <a:endParaRPr lang="ko-KR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184669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C0F3FFEF-B9E6-4AE3-86E8-DEAA8BD102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91836"/>
          <a:stretch/>
        </p:blipFill>
        <p:spPr>
          <a:xfrm>
            <a:off x="341029" y="223123"/>
            <a:ext cx="632548" cy="108948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4DA6997-624B-478B-B916-74B98BCF589D}"/>
              </a:ext>
            </a:extLst>
          </p:cNvPr>
          <p:cNvSpPr txBox="1"/>
          <p:nvPr/>
        </p:nvSpPr>
        <p:spPr>
          <a:xfrm>
            <a:off x="990600" y="118437"/>
            <a:ext cx="10363200" cy="1301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내가 살고 있는 지역의 지명이나 산의 명칭에 대한 </a:t>
            </a:r>
            <a:endParaRPr lang="en-US" altLang="ko-KR" sz="2800" b="1" dirty="0">
              <a:solidFill>
                <a:schemeClr val="accent6">
                  <a:lumMod val="7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유래와</a:t>
            </a:r>
            <a:r>
              <a:rPr lang="en-US" altLang="ko-KR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전설을 조사해보자</a:t>
            </a:r>
            <a:r>
              <a:rPr lang="en-US" altLang="ko-KR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399EE913-5A39-4573-B993-E35B3D014413}"/>
              </a:ext>
            </a:extLst>
          </p:cNvPr>
          <p:cNvGrpSpPr/>
          <p:nvPr/>
        </p:nvGrpSpPr>
        <p:grpSpPr>
          <a:xfrm>
            <a:off x="10896600" y="118437"/>
            <a:ext cx="1213052" cy="817171"/>
            <a:chOff x="10862553" y="123914"/>
            <a:chExt cx="1213052" cy="817171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B9C25BF5-ADA6-45FE-BCB4-1454AF06C5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896600" y="123914"/>
              <a:ext cx="1179005" cy="817171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1D5ADD3-04A2-4D2E-A3B4-941B10CCABAA}"/>
                </a:ext>
              </a:extLst>
            </p:cNvPr>
            <p:cNvSpPr txBox="1"/>
            <p:nvPr/>
          </p:nvSpPr>
          <p:spPr>
            <a:xfrm>
              <a:off x="10862553" y="228600"/>
              <a:ext cx="11790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 활동자료</a:t>
              </a:r>
              <a:endParaRPr lang="en-US" altLang="ko-KR" sz="1600" b="1" dirty="0">
                <a:solidFill>
                  <a:schemeClr val="accent6">
                    <a:lumMod val="50000"/>
                  </a:schemeClr>
                </a:solidFill>
              </a:endParaRPr>
            </a:p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altLang="ko-KR" sz="1600" b="1" dirty="0">
                  <a:solidFill>
                    <a:schemeClr val="accent6">
                      <a:lumMod val="50000"/>
                    </a:schemeClr>
                  </a:solidFill>
                </a:rPr>
                <a:t>p88</a:t>
              </a:r>
              <a:endParaRPr lang="ko-KR" altLang="en-US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pic>
        <p:nvPicPr>
          <p:cNvPr id="7" name="그림 6">
            <a:extLst>
              <a:ext uri="{FF2B5EF4-FFF2-40B4-BE49-F238E27FC236}">
                <a16:creationId xmlns:a16="http://schemas.microsoft.com/office/drawing/2014/main" id="{9B9A77CD-0FD7-4C4E-BFF8-2C7976AF8F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2600" y="1518541"/>
            <a:ext cx="9982200" cy="837374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3B036C82-7B33-474E-B657-4060C6D812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52600" y="2743200"/>
            <a:ext cx="9007621" cy="271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6988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F783326C-A574-45F3-8F26-9242065896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034" y="262300"/>
            <a:ext cx="863258" cy="39336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F6EB0183-CF49-458A-8386-953008C93E4E}"/>
              </a:ext>
            </a:extLst>
          </p:cNvPr>
          <p:cNvSpPr/>
          <p:nvPr/>
        </p:nvSpPr>
        <p:spPr>
          <a:xfrm>
            <a:off x="1219200" y="244715"/>
            <a:ext cx="9525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대구 시민의 젖줄</a:t>
            </a:r>
            <a:r>
              <a:rPr lang="en-US" altLang="ko-K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lang="ko-KR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8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신천</a:t>
            </a:r>
            <a:endParaRPr lang="ko-KR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C6A0166C-5226-47D2-A75A-2B9F3D4FC4D4}"/>
              </a:ext>
            </a:extLst>
          </p:cNvPr>
          <p:cNvGrpSpPr/>
          <p:nvPr/>
        </p:nvGrpSpPr>
        <p:grpSpPr>
          <a:xfrm>
            <a:off x="10896600" y="118437"/>
            <a:ext cx="1213052" cy="817171"/>
            <a:chOff x="10862553" y="123914"/>
            <a:chExt cx="1213052" cy="817171"/>
          </a:xfrm>
        </p:grpSpPr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3EFA0602-DF1D-40B3-949F-AE6E03C2B5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896600" y="123914"/>
              <a:ext cx="1179005" cy="817171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48A50B2-9314-4F05-8E0F-C9E2A26DC0C9}"/>
                </a:ext>
              </a:extLst>
            </p:cNvPr>
            <p:cNvSpPr txBox="1"/>
            <p:nvPr/>
          </p:nvSpPr>
          <p:spPr>
            <a:xfrm>
              <a:off x="10862553" y="228600"/>
              <a:ext cx="11790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 활동자료</a:t>
              </a:r>
              <a:endParaRPr lang="en-US" altLang="ko-KR" sz="1600" b="1" dirty="0">
                <a:solidFill>
                  <a:schemeClr val="accent6">
                    <a:lumMod val="50000"/>
                  </a:schemeClr>
                </a:solidFill>
              </a:endParaRPr>
            </a:p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altLang="ko-KR" sz="1600" b="1" dirty="0">
                  <a:solidFill>
                    <a:schemeClr val="accent6">
                      <a:lumMod val="50000"/>
                    </a:schemeClr>
                  </a:solidFill>
                </a:rPr>
                <a:t>p89</a:t>
              </a:r>
              <a:endParaRPr lang="ko-KR" altLang="en-US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pic>
        <p:nvPicPr>
          <p:cNvPr id="10" name="그림 9">
            <a:extLst>
              <a:ext uri="{FF2B5EF4-FFF2-40B4-BE49-F238E27FC236}">
                <a16:creationId xmlns:a16="http://schemas.microsoft.com/office/drawing/2014/main" id="{4017F549-DE4D-4188-B083-67D92CD1FD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42493"/>
            <a:ext cx="12192000" cy="5086837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9C5FBDCD-E151-48F9-B75E-6D040D11BA42}"/>
              </a:ext>
            </a:extLst>
          </p:cNvPr>
          <p:cNvSpPr/>
          <p:nvPr/>
        </p:nvSpPr>
        <p:spPr>
          <a:xfrm>
            <a:off x="5012587" y="6098695"/>
            <a:ext cx="7063019" cy="5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굴림체" panose="020B0609000101010101" pitchFamily="49" charset="-127"/>
                <a:ea typeface="굴림체" panose="020B0609000101010101" pitchFamily="49" charset="-127"/>
              </a:rPr>
              <a:t>신천은 대구 시민의 삶을 위해 거듭나고 있는 중</a:t>
            </a: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4070F635-C315-4977-9C9E-2D3B89A344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7130" y="1074820"/>
            <a:ext cx="3429000" cy="204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393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B8C85B6E-F282-477C-B7E6-A8B0CE7415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14300"/>
            <a:ext cx="12039600" cy="66294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F89DCEF6-9405-46B0-9C43-746CB65BE1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577148">
            <a:off x="6620293" y="61924"/>
            <a:ext cx="552213" cy="77608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9282C64-2F3F-48BB-A4D4-8C4E23019EA9}"/>
              </a:ext>
            </a:extLst>
          </p:cNvPr>
          <p:cNvSpPr txBox="1"/>
          <p:nvPr/>
        </p:nvSpPr>
        <p:spPr>
          <a:xfrm>
            <a:off x="1752600" y="1457980"/>
            <a:ext cx="121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>
                <a:solidFill>
                  <a:schemeClr val="accent2">
                    <a:lumMod val="75000"/>
                  </a:schemeClr>
                </a:solidFill>
              </a:rPr>
              <a:t>달성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3DF6CB8-185B-4910-A029-81038A8BEFC8}"/>
              </a:ext>
            </a:extLst>
          </p:cNvPr>
          <p:cNvSpPr txBox="1"/>
          <p:nvPr/>
        </p:nvSpPr>
        <p:spPr>
          <a:xfrm>
            <a:off x="711896" y="2677180"/>
            <a:ext cx="659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>
                <a:solidFill>
                  <a:schemeClr val="accent2">
                    <a:lumMod val="75000"/>
                  </a:schemeClr>
                </a:solidFill>
              </a:rPr>
              <a:t>중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D4CD15A-553D-49EC-AD10-7612841E58B4}"/>
              </a:ext>
            </a:extLst>
          </p:cNvPr>
          <p:cNvSpPr txBox="1"/>
          <p:nvPr/>
        </p:nvSpPr>
        <p:spPr>
          <a:xfrm>
            <a:off x="990600" y="2057400"/>
            <a:ext cx="121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>
                <a:solidFill>
                  <a:schemeClr val="accent2">
                    <a:lumMod val="75000"/>
                  </a:schemeClr>
                </a:solidFill>
              </a:rPr>
              <a:t>금호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48BF422-D139-463B-ABDF-C007AB5F28C9}"/>
              </a:ext>
            </a:extLst>
          </p:cNvPr>
          <p:cNvSpPr txBox="1"/>
          <p:nvPr/>
        </p:nvSpPr>
        <p:spPr>
          <a:xfrm>
            <a:off x="5515628" y="2067580"/>
            <a:ext cx="580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>
                <a:solidFill>
                  <a:schemeClr val="accent2">
                    <a:lumMod val="75000"/>
                  </a:schemeClr>
                </a:solidFill>
              </a:rPr>
              <a:t>북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3B0E066-5F09-4F50-9CF0-91C7B77FE64C}"/>
              </a:ext>
            </a:extLst>
          </p:cNvPr>
          <p:cNvSpPr txBox="1"/>
          <p:nvPr/>
        </p:nvSpPr>
        <p:spPr>
          <a:xfrm>
            <a:off x="8089728" y="1432546"/>
            <a:ext cx="673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>
                <a:solidFill>
                  <a:schemeClr val="accent2">
                    <a:lumMod val="75000"/>
                  </a:schemeClr>
                </a:solidFill>
              </a:rPr>
              <a:t>북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CEA58CB-1E71-4037-A018-8FAC76ED20FA}"/>
              </a:ext>
            </a:extLst>
          </p:cNvPr>
          <p:cNvSpPr txBox="1"/>
          <p:nvPr/>
        </p:nvSpPr>
        <p:spPr>
          <a:xfrm>
            <a:off x="1752600" y="2677180"/>
            <a:ext cx="5699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>
                <a:solidFill>
                  <a:schemeClr val="accent2">
                    <a:lumMod val="75000"/>
                  </a:schemeClr>
                </a:solidFill>
              </a:rPr>
              <a:t>북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F15B65C-1872-4B9D-AFDD-E5A75E08FA0B}"/>
              </a:ext>
            </a:extLst>
          </p:cNvPr>
          <p:cNvSpPr txBox="1"/>
          <p:nvPr/>
        </p:nvSpPr>
        <p:spPr>
          <a:xfrm>
            <a:off x="1973371" y="3362980"/>
            <a:ext cx="698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>
                <a:solidFill>
                  <a:schemeClr val="accent2">
                    <a:lumMod val="75000"/>
                  </a:schemeClr>
                </a:solidFill>
              </a:rPr>
              <a:t>13</a:t>
            </a:r>
            <a:endParaRPr lang="ko-KR" altLang="en-US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10C4554-32D6-49BC-B2F5-1C03A4A1ED76}"/>
              </a:ext>
            </a:extLst>
          </p:cNvPr>
          <p:cNvSpPr txBox="1"/>
          <p:nvPr/>
        </p:nvSpPr>
        <p:spPr>
          <a:xfrm>
            <a:off x="6323494" y="5795848"/>
            <a:ext cx="121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>
                <a:solidFill>
                  <a:schemeClr val="accent2">
                    <a:lumMod val="75000"/>
                  </a:schemeClr>
                </a:solidFill>
              </a:rPr>
              <a:t>수달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A853D74-64E7-4B4F-BD91-9718E1C7F391}"/>
              </a:ext>
            </a:extLst>
          </p:cNvPr>
          <p:cNvSpPr txBox="1"/>
          <p:nvPr/>
        </p:nvSpPr>
        <p:spPr>
          <a:xfrm>
            <a:off x="4974285" y="5822620"/>
            <a:ext cx="502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>
                <a:solidFill>
                  <a:schemeClr val="accent2">
                    <a:lumMod val="75000"/>
                  </a:schemeClr>
                </a:solidFill>
              </a:rPr>
              <a:t>1</a:t>
            </a:r>
            <a:endParaRPr lang="ko-KR" altLang="en-US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C25D3C3-C22D-49B1-A14F-BC8FE3E0A216}"/>
              </a:ext>
            </a:extLst>
          </p:cNvPr>
          <p:cNvSpPr txBox="1"/>
          <p:nvPr/>
        </p:nvSpPr>
        <p:spPr>
          <a:xfrm>
            <a:off x="2438400" y="4530120"/>
            <a:ext cx="121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>
                <a:solidFill>
                  <a:schemeClr val="accent2">
                    <a:lumMod val="75000"/>
                  </a:schemeClr>
                </a:solidFill>
              </a:rPr>
              <a:t>어도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02A59EF-2AA3-4176-B1B7-45E1A3CEDB1F}"/>
              </a:ext>
            </a:extLst>
          </p:cNvPr>
          <p:cNvSpPr txBox="1"/>
          <p:nvPr/>
        </p:nvSpPr>
        <p:spPr>
          <a:xfrm>
            <a:off x="1092896" y="4582180"/>
            <a:ext cx="659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>
                <a:solidFill>
                  <a:schemeClr val="accent2">
                    <a:lumMod val="75000"/>
                  </a:schemeClr>
                </a:solidFill>
              </a:rPr>
              <a:t>보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67A12D8-88F3-44E1-9297-B7198C25940A}"/>
              </a:ext>
            </a:extLst>
          </p:cNvPr>
          <p:cNvSpPr txBox="1"/>
          <p:nvPr/>
        </p:nvSpPr>
        <p:spPr>
          <a:xfrm>
            <a:off x="6015402" y="3953435"/>
            <a:ext cx="14905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 err="1">
                <a:solidFill>
                  <a:schemeClr val="accent2">
                    <a:lumMod val="75000"/>
                  </a:schemeClr>
                </a:solidFill>
              </a:rPr>
              <a:t>신천동로</a:t>
            </a:r>
            <a:endParaRPr lang="ko-KR" altLang="en-U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8FF8CF4-56EA-4DE8-B4CC-CF8337061A22}"/>
              </a:ext>
            </a:extLst>
          </p:cNvPr>
          <p:cNvSpPr txBox="1"/>
          <p:nvPr/>
        </p:nvSpPr>
        <p:spPr>
          <a:xfrm>
            <a:off x="4495800" y="3957935"/>
            <a:ext cx="14714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chemeClr val="accent2">
                    <a:lumMod val="75000"/>
                  </a:schemeClr>
                </a:solidFill>
              </a:rPr>
              <a:t>신천대로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CF36801-8F1E-4BD3-8D35-06647357CEF6}"/>
              </a:ext>
            </a:extLst>
          </p:cNvPr>
          <p:cNvSpPr txBox="1"/>
          <p:nvPr/>
        </p:nvSpPr>
        <p:spPr>
          <a:xfrm>
            <a:off x="4800600" y="1457980"/>
            <a:ext cx="121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 err="1">
                <a:solidFill>
                  <a:schemeClr val="accent2">
                    <a:lumMod val="75000"/>
                  </a:schemeClr>
                </a:solidFill>
              </a:rPr>
              <a:t>용계</a:t>
            </a:r>
            <a:endParaRPr lang="ko-KR" altLang="en-US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CC0690E-827E-4047-A179-A6C3077773DC}"/>
              </a:ext>
            </a:extLst>
          </p:cNvPr>
          <p:cNvSpPr txBox="1"/>
          <p:nvPr/>
        </p:nvSpPr>
        <p:spPr>
          <a:xfrm>
            <a:off x="3189962" y="1457980"/>
            <a:ext cx="121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>
                <a:solidFill>
                  <a:schemeClr val="accent2">
                    <a:lumMod val="75000"/>
                  </a:schemeClr>
                </a:solidFill>
              </a:rPr>
              <a:t>가창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BD49C7E-7379-4C1F-9D7F-6D8E0DDA56FD}"/>
              </a:ext>
            </a:extLst>
          </p:cNvPr>
          <p:cNvSpPr txBox="1"/>
          <p:nvPr/>
        </p:nvSpPr>
        <p:spPr>
          <a:xfrm>
            <a:off x="9372600" y="1457980"/>
            <a:ext cx="121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>
                <a:solidFill>
                  <a:schemeClr val="accent2">
                    <a:lumMod val="75000"/>
                  </a:schemeClr>
                </a:solidFill>
              </a:rPr>
              <a:t>침산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51B95BE-3B64-49DF-98AC-6C780D1EAB6D}"/>
              </a:ext>
            </a:extLst>
          </p:cNvPr>
          <p:cNvSpPr txBox="1"/>
          <p:nvPr/>
        </p:nvSpPr>
        <p:spPr>
          <a:xfrm>
            <a:off x="7877828" y="2067580"/>
            <a:ext cx="580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>
                <a:solidFill>
                  <a:schemeClr val="accent2">
                    <a:lumMod val="75000"/>
                  </a:schemeClr>
                </a:solidFill>
              </a:rPr>
              <a:t>남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E55970E-58BB-4EEC-880E-19C1D118C248}"/>
              </a:ext>
            </a:extLst>
          </p:cNvPr>
          <p:cNvSpPr txBox="1"/>
          <p:nvPr/>
        </p:nvSpPr>
        <p:spPr>
          <a:xfrm>
            <a:off x="8725421" y="2067580"/>
            <a:ext cx="10281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>
                <a:solidFill>
                  <a:schemeClr val="accent2">
                    <a:lumMod val="75000"/>
                  </a:schemeClr>
                </a:solidFill>
              </a:rPr>
              <a:t>수성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2AD09A2-4867-4C39-B28E-9D7F740ABF1F}"/>
              </a:ext>
            </a:extLst>
          </p:cNvPr>
          <p:cNvSpPr txBox="1"/>
          <p:nvPr/>
        </p:nvSpPr>
        <p:spPr>
          <a:xfrm>
            <a:off x="5241101" y="2680916"/>
            <a:ext cx="931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>
                <a:solidFill>
                  <a:schemeClr val="accent2">
                    <a:lumMod val="75000"/>
                  </a:schemeClr>
                </a:solidFill>
              </a:rPr>
              <a:t>수성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3F9BB54-10E5-44CB-BF08-8B6F392F9413}"/>
              </a:ext>
            </a:extLst>
          </p:cNvPr>
          <p:cNvSpPr txBox="1"/>
          <p:nvPr/>
        </p:nvSpPr>
        <p:spPr>
          <a:xfrm>
            <a:off x="4448828" y="2067580"/>
            <a:ext cx="580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>
                <a:solidFill>
                  <a:schemeClr val="accent2">
                    <a:lumMod val="75000"/>
                  </a:schemeClr>
                </a:solidFill>
              </a:rPr>
              <a:t>남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91A56C8-12F6-476F-8B20-2B55E426E76C}"/>
              </a:ext>
            </a:extLst>
          </p:cNvPr>
          <p:cNvSpPr txBox="1"/>
          <p:nvPr/>
        </p:nvSpPr>
        <p:spPr>
          <a:xfrm>
            <a:off x="4296428" y="2666736"/>
            <a:ext cx="580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>
                <a:solidFill>
                  <a:schemeClr val="accent2">
                    <a:lumMod val="75000"/>
                  </a:schemeClr>
                </a:solidFill>
              </a:rPr>
              <a:t>중</a:t>
            </a:r>
          </a:p>
        </p:txBody>
      </p:sp>
    </p:spTree>
    <p:extLst>
      <p:ext uri="{BB962C8B-B14F-4D97-AF65-F5344CB8AC3E}">
        <p14:creationId xmlns:p14="http://schemas.microsoft.com/office/powerpoint/2010/main" val="2467232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F4AD09DA-C3D4-4FC4-9AEF-9C751DCFBD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7242" y="928338"/>
            <a:ext cx="6619658" cy="4558061"/>
          </a:xfrm>
          <a:prstGeom prst="rect">
            <a:avLst/>
          </a:prstGeom>
          <a:effectLst>
            <a:softEdge rad="114300"/>
          </a:effectLst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3B1E0B82-8995-4FE5-AF8B-E1AA88EB78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6509" y="304800"/>
            <a:ext cx="6187976" cy="518205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245E76DC-3E7F-450E-9453-03DE398925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53005" y="5486400"/>
            <a:ext cx="2007300" cy="1170925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5B684807-283A-41AE-A6E2-12E3A92CC20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8335"/>
          <a:stretch/>
        </p:blipFill>
        <p:spPr>
          <a:xfrm>
            <a:off x="228599" y="76199"/>
            <a:ext cx="4347411" cy="3146783"/>
          </a:xfrm>
          <a:prstGeom prst="rect">
            <a:avLst/>
          </a:prstGeom>
          <a:effectLst>
            <a:softEdge rad="88900"/>
          </a:effectLst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FF8D0A6A-6BBA-4521-BE7E-F598E1D253F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" y="3199536"/>
            <a:ext cx="4809310" cy="3457789"/>
          </a:xfrm>
          <a:prstGeom prst="rect">
            <a:avLst/>
          </a:prstGeom>
          <a:effectLst>
            <a:softEdge rad="50800"/>
          </a:effectLst>
        </p:spPr>
      </p:pic>
    </p:spTree>
    <p:extLst>
      <p:ext uri="{BB962C8B-B14F-4D97-AF65-F5344CB8AC3E}">
        <p14:creationId xmlns:p14="http://schemas.microsoft.com/office/powerpoint/2010/main" val="3907018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FAE7654E-7A61-4E47-9DAE-39B5891A47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06134"/>
            <a:ext cx="3009248" cy="3603890"/>
          </a:xfrm>
          <a:prstGeom prst="rect">
            <a:avLst/>
          </a:prstGeom>
        </p:spPr>
      </p:pic>
      <p:sp>
        <p:nvSpPr>
          <p:cNvPr id="10" name="말풍선: 사각형 9">
            <a:extLst>
              <a:ext uri="{FF2B5EF4-FFF2-40B4-BE49-F238E27FC236}">
                <a16:creationId xmlns:a16="http://schemas.microsoft.com/office/drawing/2014/main" id="{CE849804-E8ED-44C6-BDE3-3CCA62058308}"/>
              </a:ext>
            </a:extLst>
          </p:cNvPr>
          <p:cNvSpPr/>
          <p:nvPr/>
        </p:nvSpPr>
        <p:spPr>
          <a:xfrm>
            <a:off x="3480314" y="1375525"/>
            <a:ext cx="8254485" cy="4796675"/>
          </a:xfrm>
          <a:prstGeom prst="wedgeRectCallout">
            <a:avLst>
              <a:gd name="adj1" fmla="val -59923"/>
              <a:gd name="adj2" fmla="val -2606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9E4CD88C-ECEF-42E1-9007-2FF79218A36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258" t="12208" r="37223"/>
          <a:stretch/>
        </p:blipFill>
        <p:spPr>
          <a:xfrm>
            <a:off x="5101504" y="389099"/>
            <a:ext cx="1600200" cy="101479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3708EF4-DB4E-4F8A-98E9-70E815D94D59}"/>
              </a:ext>
            </a:extLst>
          </p:cNvPr>
          <p:cNvSpPr txBox="1"/>
          <p:nvPr/>
        </p:nvSpPr>
        <p:spPr>
          <a:xfrm>
            <a:off x="1060053" y="297752"/>
            <a:ext cx="10363200" cy="65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대구를 상징하는 캐릭터               </a:t>
            </a:r>
            <a:r>
              <a:rPr lang="ko-KR" altLang="en-US" sz="2800" b="1" dirty="0" err="1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를</a:t>
            </a:r>
            <a:r>
              <a:rPr lang="ko-KR" altLang="en-US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알고 있나요</a:t>
            </a:r>
            <a:r>
              <a:rPr lang="en-US" altLang="ko-KR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CDF5D8F8-1753-4A3A-986C-72805C3DDB1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2208" r="87132"/>
          <a:stretch/>
        </p:blipFill>
        <p:spPr>
          <a:xfrm>
            <a:off x="152400" y="165827"/>
            <a:ext cx="914400" cy="1014795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245E76DC-3E7F-450E-9453-03DE398925B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680" r="4524"/>
          <a:stretch/>
        </p:blipFill>
        <p:spPr>
          <a:xfrm>
            <a:off x="9138814" y="4423796"/>
            <a:ext cx="2560814" cy="1745405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F7302340-F263-4640-9F3B-D6D765F2645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258" t="12208" r="37223"/>
          <a:stretch/>
        </p:blipFill>
        <p:spPr>
          <a:xfrm>
            <a:off x="1590891" y="5871958"/>
            <a:ext cx="1577877" cy="1014795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6047A820-3F0A-42F0-A86F-50CBC206B9A1}"/>
              </a:ext>
            </a:extLst>
          </p:cNvPr>
          <p:cNvSpPr/>
          <p:nvPr/>
        </p:nvSpPr>
        <p:spPr>
          <a:xfrm>
            <a:off x="3658745" y="1413676"/>
            <a:ext cx="7897621" cy="33301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24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 나는 친환경 도시 대구를 상징하는 </a:t>
            </a:r>
            <a:r>
              <a:rPr lang="ko-KR" altLang="en-US" sz="2400" b="1" dirty="0" err="1">
                <a:latin typeface="굴림체" panose="020B0609000101010101" pitchFamily="49" charset="-127"/>
                <a:ea typeface="굴림체" panose="020B0609000101010101" pitchFamily="49" charset="-127"/>
              </a:rPr>
              <a:t>도달쑤</a:t>
            </a:r>
            <a:r>
              <a:rPr lang="en-US" altLang="ko-KR" sz="24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!!</a:t>
            </a:r>
          </a:p>
          <a:p>
            <a:pPr algn="just">
              <a:lnSpc>
                <a:spcPct val="150000"/>
              </a:lnSpc>
            </a:pPr>
            <a:r>
              <a:rPr lang="ko-KR" altLang="en-US" sz="24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신천이 정비되면서 우리가 살기 좋은 곳으로 바뀌고 있어 우리 가족들이 점점 늘어나고 있어</a:t>
            </a:r>
            <a:r>
              <a:rPr lang="en-US" altLang="ko-KR" sz="24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en-US" altLang="ko-KR" sz="24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 </a:t>
            </a:r>
            <a:r>
              <a:rPr lang="ko-KR" altLang="en-US" sz="24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가끔 사람들이 우릴 발견하고 사진도 찍고 즐거워해</a:t>
            </a:r>
            <a:r>
              <a:rPr lang="en-US" altLang="ko-KR" sz="24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~</a:t>
            </a:r>
          </a:p>
          <a:p>
            <a:pPr algn="just">
              <a:lnSpc>
                <a:spcPct val="150000"/>
              </a:lnSpc>
            </a:pPr>
            <a:r>
              <a:rPr lang="en-US" altLang="ko-KR" sz="24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 </a:t>
            </a:r>
            <a:r>
              <a:rPr lang="ko-KR" altLang="en-US" sz="24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그럼 질문</a:t>
            </a:r>
            <a:r>
              <a:rPr lang="en-US" altLang="ko-KR" sz="24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!</a:t>
            </a:r>
          </a:p>
          <a:p>
            <a:pPr algn="just">
              <a:lnSpc>
                <a:spcPct val="150000"/>
              </a:lnSpc>
            </a:pPr>
            <a:r>
              <a:rPr lang="ko-KR" altLang="en-US" sz="24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 내 이름은 어떻게 지어진 걸까</a:t>
            </a:r>
            <a:r>
              <a:rPr lang="en-US" altLang="ko-KR" sz="24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? </a:t>
            </a:r>
            <a:endParaRPr lang="ko-KR" altLang="en-US" sz="2400" b="1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665BD099-3935-489B-94E8-87AC929B9182}"/>
              </a:ext>
            </a:extLst>
          </p:cNvPr>
          <p:cNvSpPr/>
          <p:nvPr/>
        </p:nvSpPr>
        <p:spPr>
          <a:xfrm>
            <a:off x="8458200" y="6406936"/>
            <a:ext cx="36263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 err="1">
                <a:hlinkClick r:id="rId5"/>
              </a:rPr>
              <a:t>도달쑤</a:t>
            </a:r>
            <a:r>
              <a:rPr lang="en-US" altLang="ko-KR" dirty="0">
                <a:hlinkClick r:id="rId5"/>
              </a:rPr>
              <a:t>(</a:t>
            </a:r>
            <a:r>
              <a:rPr lang="ko-KR" altLang="en-US" dirty="0">
                <a:hlinkClick r:id="rId5"/>
              </a:rPr>
              <a:t>수달</a:t>
            </a:r>
            <a:r>
              <a:rPr lang="en-US" altLang="ko-KR" dirty="0">
                <a:hlinkClick r:id="rId5"/>
              </a:rPr>
              <a:t>) </a:t>
            </a:r>
            <a:r>
              <a:rPr lang="ko-KR" altLang="en-US" dirty="0">
                <a:hlinkClick r:id="rId5"/>
              </a:rPr>
              <a:t>캐릭터 </a:t>
            </a:r>
            <a:r>
              <a:rPr lang="en-US" altLang="ko-KR" dirty="0">
                <a:hlinkClick r:id="rId5"/>
              </a:rPr>
              <a:t>| </a:t>
            </a:r>
            <a:r>
              <a:rPr lang="ko-KR" altLang="en-US" dirty="0">
                <a:hlinkClick r:id="rId5"/>
              </a:rPr>
              <a:t>대구광역시</a:t>
            </a:r>
            <a:endParaRPr lang="ko-KR" alt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0582710-7A97-415D-AABC-EFEDC2981F87}"/>
              </a:ext>
            </a:extLst>
          </p:cNvPr>
          <p:cNvSpPr txBox="1"/>
          <p:nvPr/>
        </p:nvSpPr>
        <p:spPr>
          <a:xfrm>
            <a:off x="3805175" y="5166219"/>
            <a:ext cx="55258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>
                <a:solidFill>
                  <a:schemeClr val="accent4">
                    <a:lumMod val="50000"/>
                  </a:schemeClr>
                </a:solidFill>
              </a:rPr>
              <a:t>정답은 </a:t>
            </a:r>
            <a:r>
              <a:rPr lang="en-US" altLang="ko-KR" sz="2800" dirty="0">
                <a:solidFill>
                  <a:schemeClr val="accent4">
                    <a:lumMod val="50000"/>
                  </a:schemeClr>
                </a:solidFill>
              </a:rPr>
              <a:t>‘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도</a:t>
            </a:r>
            <a:r>
              <a:rPr lang="ko-KR" altLang="en-US" sz="2800" dirty="0">
                <a:solidFill>
                  <a:schemeClr val="accent4">
                    <a:lumMod val="50000"/>
                  </a:schemeClr>
                </a:solidFill>
              </a:rPr>
              <a:t>시 </a:t>
            </a:r>
            <a:r>
              <a:rPr lang="ko-KR" altLang="en-US" sz="2800" b="1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달</a:t>
            </a:r>
            <a:r>
              <a:rPr lang="ko-KR" altLang="en-US" sz="2800" dirty="0" err="1">
                <a:solidFill>
                  <a:schemeClr val="accent4">
                    <a:lumMod val="50000"/>
                  </a:schemeClr>
                </a:solidFill>
              </a:rPr>
              <a:t>구벌의</a:t>
            </a:r>
            <a:r>
              <a:rPr lang="ko-KR" altLang="en-US" sz="28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수</a:t>
            </a:r>
            <a:r>
              <a:rPr lang="ko-KR" altLang="en-US" sz="2800" dirty="0">
                <a:solidFill>
                  <a:schemeClr val="accent4">
                    <a:lumMod val="50000"/>
                  </a:schemeClr>
                </a:solidFill>
              </a:rPr>
              <a:t>달</a:t>
            </a:r>
            <a:r>
              <a:rPr lang="en-US" altLang="ko-KR" sz="2800" dirty="0">
                <a:solidFill>
                  <a:schemeClr val="accent4">
                    <a:lumMod val="50000"/>
                  </a:schemeClr>
                </a:solidFill>
              </a:rPr>
              <a:t>’</a:t>
            </a:r>
            <a:r>
              <a:rPr lang="ko-KR" altLang="en-US" sz="2800" dirty="0">
                <a:solidFill>
                  <a:schemeClr val="accent4">
                    <a:lumMod val="50000"/>
                  </a:schemeClr>
                </a:solidFill>
              </a:rPr>
              <a:t>이야 </a:t>
            </a:r>
            <a:endParaRPr lang="en-US" altLang="ko-KR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766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573C0A4-DF35-A331-17A3-56FC54A245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2825"/>
            <a:ext cx="12192000" cy="625176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84F9201-BE88-910F-C76B-2266A8EDCD65}"/>
              </a:ext>
            </a:extLst>
          </p:cNvPr>
          <p:cNvSpPr txBox="1"/>
          <p:nvPr/>
        </p:nvSpPr>
        <p:spPr>
          <a:xfrm>
            <a:off x="2913529" y="6488668"/>
            <a:ext cx="72905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hlinkClick r:id="rId3"/>
              </a:rPr>
              <a:t>내 고장 대구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hlinkClick r:id="rId3"/>
              </a:rPr>
              <a:t>·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hlinkClick r:id="rId3"/>
              </a:rPr>
              <a:t>경북 </a:t>
            </a:r>
            <a:r>
              <a:rPr lang="ko-KR" altLang="en-US" dirty="0" err="1">
                <a:latin typeface="맑은 고딕" panose="020B0503020000020004" pitchFamily="50" charset="-127"/>
                <a:ea typeface="맑은 고딕" panose="020B0503020000020004" pitchFamily="50" charset="-127"/>
                <a:hlinkClick r:id="rId3"/>
              </a:rPr>
              <a:t>다시보기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사이트 주소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https://daegubook.com)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246056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99858629-4917-4A52-AA98-0A9F897B44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6497"/>
            <a:ext cx="11598645" cy="739204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841546D0-8C4C-47FD-AC34-B627E15419B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2208" r="87132"/>
          <a:stretch/>
        </p:blipFill>
        <p:spPr>
          <a:xfrm>
            <a:off x="381000" y="791052"/>
            <a:ext cx="914400" cy="101479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478712A-FD00-45E4-9307-BD19511D6B88}"/>
              </a:ext>
            </a:extLst>
          </p:cNvPr>
          <p:cNvSpPr txBox="1"/>
          <p:nvPr/>
        </p:nvSpPr>
        <p:spPr>
          <a:xfrm>
            <a:off x="1293829" y="791052"/>
            <a:ext cx="10363200" cy="1128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chemeClr val="accent5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도심 속 자연 공간의 개발과 보존에 대한 자신의 입장을 정리해보고 친구들과 토론해 보자</a:t>
            </a:r>
            <a:r>
              <a:rPr lang="en-US" altLang="ko-KR" sz="2400" b="1" dirty="0">
                <a:solidFill>
                  <a:schemeClr val="accent5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A18262E0-1E87-443A-8A8F-FE3227AFEB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" y="1955366"/>
            <a:ext cx="11277600" cy="4750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93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7B250DE2-30CA-4038-935B-9D498E5BC0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69474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ECA5F1A1-0097-4BAF-982B-84D88AD80B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609600"/>
            <a:ext cx="8001693" cy="1524132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F97E31C0-03BF-4616-BAD0-27D3AA7B0D1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9808"/>
          <a:stretch/>
        </p:blipFill>
        <p:spPr>
          <a:xfrm>
            <a:off x="1295400" y="2147409"/>
            <a:ext cx="10554644" cy="458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0692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t="52961" b="1"/>
          <a:stretch/>
        </p:blipFill>
        <p:spPr>
          <a:xfrm>
            <a:off x="193862" y="1894139"/>
            <a:ext cx="6377268" cy="2376274"/>
          </a:xfrm>
          <a:prstGeom prst="rect">
            <a:avLst/>
          </a:prstGeom>
        </p:spPr>
      </p:pic>
      <p:pic>
        <p:nvPicPr>
          <p:cNvPr id="3" name="그림 2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064" y="5053322"/>
            <a:ext cx="5977193" cy="1141478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3977FDCC-640A-7BC4-65F7-866B8FDAA05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2016"/>
          <a:stretch/>
        </p:blipFill>
        <p:spPr>
          <a:xfrm>
            <a:off x="6229911" y="1696915"/>
            <a:ext cx="5690346" cy="3013493"/>
          </a:xfrm>
          <a:prstGeom prst="rect">
            <a:avLst/>
          </a:prstGeom>
        </p:spPr>
      </p:pic>
      <p:grpSp>
        <p:nvGrpSpPr>
          <p:cNvPr id="8" name="그룹 7"/>
          <p:cNvGrpSpPr/>
          <p:nvPr/>
        </p:nvGrpSpPr>
        <p:grpSpPr>
          <a:xfrm>
            <a:off x="2352674" y="390218"/>
            <a:ext cx="9567583" cy="686381"/>
            <a:chOff x="440391" y="358588"/>
            <a:chExt cx="9567583" cy="683506"/>
          </a:xfrm>
        </p:grpSpPr>
        <p:pic>
          <p:nvPicPr>
            <p:cNvPr id="6" name="그림 5"/>
            <p:cNvPicPr>
              <a:picLocks noChangeAspect="1"/>
            </p:cNvPicPr>
            <p:nvPr/>
          </p:nvPicPr>
          <p:blipFill rotWithShape="1">
            <a:blip r:embed="rId2"/>
            <a:srcRect t="27485" b="56571"/>
            <a:stretch/>
          </p:blipFill>
          <p:spPr>
            <a:xfrm>
              <a:off x="5181600" y="432494"/>
              <a:ext cx="4826374" cy="609600"/>
            </a:xfrm>
            <a:prstGeom prst="rect">
              <a:avLst/>
            </a:prstGeom>
          </p:spPr>
        </p:pic>
        <p:pic>
          <p:nvPicPr>
            <p:cNvPr id="7" name="그림 6"/>
            <p:cNvPicPr>
              <a:picLocks noChangeAspect="1"/>
            </p:cNvPicPr>
            <p:nvPr/>
          </p:nvPicPr>
          <p:blipFill rotWithShape="1">
            <a:blip r:embed="rId2"/>
            <a:srcRect t="11171" b="71158"/>
            <a:stretch/>
          </p:blipFill>
          <p:spPr>
            <a:xfrm>
              <a:off x="440391" y="358588"/>
              <a:ext cx="4826374" cy="676800"/>
            </a:xfrm>
            <a:prstGeom prst="rect">
              <a:avLst/>
            </a:prstGeom>
          </p:spPr>
        </p:pic>
      </p:grpSp>
      <p:cxnSp>
        <p:nvCxnSpPr>
          <p:cNvPr id="10" name="직선 연결선 9"/>
          <p:cNvCxnSpPr/>
          <p:nvPr/>
        </p:nvCxnSpPr>
        <p:spPr>
          <a:xfrm>
            <a:off x="2599765" y="1139352"/>
            <a:ext cx="6266329" cy="0"/>
          </a:xfrm>
          <a:prstGeom prst="line">
            <a:avLst/>
          </a:prstGeom>
          <a:ln w="28575">
            <a:prstDash val="sysDot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31319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46AA8881-C3DC-4C36-99A9-770B23741C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215561"/>
            <a:ext cx="9144000" cy="6426878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43C87F01-11ED-426E-8F1F-44AAE20D38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46392"/>
            <a:ext cx="1339032" cy="1892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5468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그림 2">
            <a:extLst>
              <a:ext uri="{FF2B5EF4-FFF2-40B4-BE49-F238E27FC236}">
                <a16:creationId xmlns:a16="http://schemas.microsoft.com/office/drawing/2014/main" id="{042FAE54-DFCA-4D4F-BBC7-4CA0270582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45241026-D328-4727-A23F-88BD06A90A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517" y="2159000"/>
            <a:ext cx="7482416" cy="1543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1904DF1F-8E1A-49A5-B626-F9C60AE8C3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133" y="3890434"/>
            <a:ext cx="3549651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98C7A054-A9A8-48C0-8116-4B4E1D49C2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7617" y="3702051"/>
            <a:ext cx="3429000" cy="215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58C5D431-BFE2-404E-BB45-8F39D98F189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23"/>
          <a:stretch/>
        </p:blipFill>
        <p:spPr>
          <a:xfrm>
            <a:off x="152400" y="76200"/>
            <a:ext cx="119634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6237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B78378E9-5C51-459A-BF74-E3D31F95B5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667570"/>
            <a:ext cx="11895128" cy="513697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11225A3-C998-43DC-A085-B857A4630551}"/>
              </a:ext>
            </a:extLst>
          </p:cNvPr>
          <p:cNvSpPr txBox="1"/>
          <p:nvPr/>
        </p:nvSpPr>
        <p:spPr>
          <a:xfrm>
            <a:off x="652432" y="2506329"/>
            <a:ext cx="1117122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>
                <a:latin typeface="바탕" panose="02030600000101010101" pitchFamily="18" charset="-127"/>
                <a:ea typeface="바탕" panose="02030600000101010101" pitchFamily="18" charset="-127"/>
              </a:rPr>
              <a:t> </a:t>
            </a:r>
            <a:r>
              <a:rPr lang="ko-KR" altLang="en-US" sz="3200" dirty="0" err="1">
                <a:latin typeface="바탕" panose="02030600000101010101" pitchFamily="18" charset="-127"/>
                <a:ea typeface="바탕" panose="02030600000101010101" pitchFamily="18" charset="-127"/>
              </a:rPr>
              <a:t>비슬산은</a:t>
            </a:r>
            <a:r>
              <a:rPr lang="ko-KR" altLang="en-US" sz="3200" dirty="0">
                <a:latin typeface="바탕" panose="02030600000101010101" pitchFamily="18" charset="-127"/>
                <a:ea typeface="바탕" panose="02030600000101010101" pitchFamily="18" charset="-127"/>
              </a:rPr>
              <a:t> 대구광역시 ○○군과</a:t>
            </a:r>
            <a:r>
              <a:rPr lang="en-US" altLang="ko-KR" sz="3200" dirty="0">
                <a:latin typeface="바탕" panose="02030600000101010101" pitchFamily="18" charset="-127"/>
                <a:ea typeface="바탕" panose="02030600000101010101" pitchFamily="18" charset="-127"/>
              </a:rPr>
              <a:t> </a:t>
            </a:r>
            <a:r>
              <a:rPr lang="ko-KR" altLang="en-US" sz="3200" dirty="0">
                <a:latin typeface="바탕" panose="02030600000101010101" pitchFamily="18" charset="-127"/>
                <a:ea typeface="바탕" panose="02030600000101010101" pitchFamily="18" charset="-127"/>
              </a:rPr>
              <a:t>경상북도 ○○시군의 경계에 </a:t>
            </a:r>
            <a:endParaRPr lang="en-US" altLang="ko-KR" sz="3200" dirty="0">
              <a:latin typeface="바탕" panose="02030600000101010101" pitchFamily="18" charset="-127"/>
              <a:ea typeface="바탕" panose="02030600000101010101" pitchFamily="18" charset="-127"/>
            </a:endParaRPr>
          </a:p>
          <a:p>
            <a:endParaRPr lang="en-US" altLang="ko-KR" sz="3200" dirty="0">
              <a:latin typeface="바탕" panose="02030600000101010101" pitchFamily="18" charset="-127"/>
              <a:ea typeface="바탕" panose="02030600000101010101" pitchFamily="18" charset="-127"/>
            </a:endParaRPr>
          </a:p>
          <a:p>
            <a:r>
              <a:rPr lang="ko-KR" altLang="en-US" sz="3200" dirty="0">
                <a:latin typeface="바탕" panose="02030600000101010101" pitchFamily="18" charset="-127"/>
                <a:ea typeface="바탕" panose="02030600000101010101" pitchFamily="18" charset="-127"/>
              </a:rPr>
              <a:t>위치한 높이 ○○○○</a:t>
            </a:r>
            <a:r>
              <a:rPr lang="en-US" altLang="ko-KR" sz="3200" dirty="0">
                <a:latin typeface="바탕" panose="02030600000101010101" pitchFamily="18" charset="-127"/>
                <a:ea typeface="바탕" panose="02030600000101010101" pitchFamily="18" charset="-127"/>
              </a:rPr>
              <a:t>m </a:t>
            </a:r>
            <a:r>
              <a:rPr lang="ko-KR" altLang="en-US" sz="3200" dirty="0">
                <a:latin typeface="바탕" panose="02030600000101010101" pitchFamily="18" charset="-127"/>
                <a:ea typeface="바탕" panose="02030600000101010101" pitchFamily="18" charset="-127"/>
              </a:rPr>
              <a:t>높이의 산이다</a:t>
            </a:r>
            <a:r>
              <a:rPr lang="en-US" altLang="ko-KR" sz="3200" dirty="0">
                <a:latin typeface="바탕" panose="02030600000101010101" pitchFamily="18" charset="-127"/>
                <a:ea typeface="바탕" panose="02030600000101010101" pitchFamily="18" charset="-127"/>
              </a:rPr>
              <a:t>.</a:t>
            </a:r>
          </a:p>
          <a:p>
            <a:endParaRPr lang="en-US" altLang="ko-KR" sz="3200" dirty="0">
              <a:latin typeface="바탕" panose="02030600000101010101" pitchFamily="18" charset="-127"/>
              <a:ea typeface="바탕" panose="02030600000101010101" pitchFamily="18" charset="-127"/>
            </a:endParaRPr>
          </a:p>
          <a:p>
            <a:r>
              <a:rPr lang="en-US" altLang="ko-KR" sz="3200" dirty="0">
                <a:latin typeface="바탕" panose="02030600000101010101" pitchFamily="18" charset="-127"/>
                <a:ea typeface="바탕" panose="02030600000101010101" pitchFamily="18" charset="-127"/>
              </a:rPr>
              <a:t> </a:t>
            </a:r>
            <a:r>
              <a:rPr lang="ko-KR" altLang="en-US" sz="3200" dirty="0">
                <a:latin typeface="바탕" panose="02030600000101010101" pitchFamily="18" charset="-127"/>
                <a:ea typeface="바탕" panose="02030600000101010101" pitchFamily="18" charset="-127"/>
              </a:rPr>
              <a:t>산 정상의 바위모양이 ○○이 ○○○를 타는 모습을 닮았다 </a:t>
            </a:r>
            <a:endParaRPr lang="en-US" altLang="ko-KR" sz="3200" dirty="0">
              <a:latin typeface="바탕" panose="02030600000101010101" pitchFamily="18" charset="-127"/>
              <a:ea typeface="바탕" panose="02030600000101010101" pitchFamily="18" charset="-127"/>
            </a:endParaRPr>
          </a:p>
          <a:p>
            <a:endParaRPr lang="en-US" altLang="ko-KR" sz="3200" dirty="0">
              <a:latin typeface="바탕" panose="02030600000101010101" pitchFamily="18" charset="-127"/>
              <a:ea typeface="바탕" panose="02030600000101010101" pitchFamily="18" charset="-127"/>
            </a:endParaRPr>
          </a:p>
          <a:p>
            <a:r>
              <a:rPr lang="ko-KR" altLang="en-US" sz="3200" dirty="0">
                <a:latin typeface="바탕" panose="02030600000101010101" pitchFamily="18" charset="-127"/>
                <a:ea typeface="바탕" panose="02030600000101010101" pitchFamily="18" charset="-127"/>
              </a:rPr>
              <a:t>하여 </a:t>
            </a:r>
            <a:r>
              <a:rPr lang="en-US" altLang="ko-KR" sz="3200" dirty="0">
                <a:latin typeface="바탕" panose="02030600000101010101" pitchFamily="18" charset="-127"/>
                <a:ea typeface="바탕" panose="02030600000101010101" pitchFamily="18" charset="-127"/>
              </a:rPr>
              <a:t>‘</a:t>
            </a:r>
            <a:r>
              <a:rPr lang="ko-KR" altLang="en-US" sz="3200" dirty="0" err="1">
                <a:latin typeface="바탕" panose="02030600000101010101" pitchFamily="18" charset="-127"/>
                <a:ea typeface="바탕" panose="02030600000101010101" pitchFamily="18" charset="-127"/>
              </a:rPr>
              <a:t>비슬</a:t>
            </a:r>
            <a:r>
              <a:rPr lang="en-US" altLang="ko-KR" sz="3200" dirty="0">
                <a:latin typeface="바탕" panose="02030600000101010101" pitchFamily="18" charset="-127"/>
                <a:ea typeface="바탕" panose="02030600000101010101" pitchFamily="18" charset="-127"/>
              </a:rPr>
              <a:t>’</a:t>
            </a:r>
            <a:r>
              <a:rPr lang="ko-KR" altLang="en-US" sz="3200" dirty="0">
                <a:latin typeface="바탕" panose="02030600000101010101" pitchFamily="18" charset="-127"/>
                <a:ea typeface="바탕" panose="02030600000101010101" pitchFamily="18" charset="-127"/>
              </a:rPr>
              <a:t>이라는 이름이 붙었다</a:t>
            </a:r>
            <a:r>
              <a:rPr lang="en-US" altLang="ko-KR" sz="3200" dirty="0">
                <a:latin typeface="바탕" panose="02030600000101010101" pitchFamily="18" charset="-127"/>
                <a:ea typeface="바탕" panose="02030600000101010101" pitchFamily="18" charset="-127"/>
              </a:rPr>
              <a:t>.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239105C5-9AAC-4353-ADB5-B8A452F2DA9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056"/>
          <a:stretch/>
        </p:blipFill>
        <p:spPr>
          <a:xfrm>
            <a:off x="152400" y="40645"/>
            <a:ext cx="11029950" cy="900440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80D3AD76-EA16-454B-8DCF-A102522407AB}"/>
              </a:ext>
            </a:extLst>
          </p:cNvPr>
          <p:cNvSpPr/>
          <p:nvPr/>
        </p:nvSpPr>
        <p:spPr>
          <a:xfrm>
            <a:off x="1123950" y="228600"/>
            <a:ext cx="7467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2800" b="1" dirty="0">
                <a:solidFill>
                  <a:schemeClr val="accent6">
                    <a:lumMod val="50000"/>
                  </a:schemeClr>
                </a:solidFill>
                <a:latin typeface="Jalnan"/>
              </a:rPr>
              <a:t>2. </a:t>
            </a:r>
            <a:r>
              <a:rPr lang="ko-KR" altLang="en-US" sz="2800" b="1" dirty="0">
                <a:solidFill>
                  <a:schemeClr val="accent6">
                    <a:lumMod val="50000"/>
                  </a:schemeClr>
                </a:solidFill>
                <a:latin typeface="Jalnan"/>
              </a:rPr>
              <a:t>대구의 산에 담겨있는 역사와 문화</a:t>
            </a:r>
            <a:endParaRPr lang="ko-KR" altLang="en-US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9DA5BE4B-C988-4C80-B8B1-711CBD155005}"/>
              </a:ext>
            </a:extLst>
          </p:cNvPr>
          <p:cNvGrpSpPr/>
          <p:nvPr/>
        </p:nvGrpSpPr>
        <p:grpSpPr>
          <a:xfrm>
            <a:off x="9563100" y="74430"/>
            <a:ext cx="2602776" cy="866655"/>
            <a:chOff x="9591178" y="74430"/>
            <a:chExt cx="2602776" cy="866655"/>
          </a:xfrm>
        </p:grpSpPr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67DE2745-3E94-4784-8DAB-DD92C5F8E4E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591178" y="74430"/>
              <a:ext cx="2484428" cy="866655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15E20E6-F5EB-4268-994F-C955D2E88A70}"/>
                </a:ext>
              </a:extLst>
            </p:cNvPr>
            <p:cNvSpPr txBox="1"/>
            <p:nvPr/>
          </p:nvSpPr>
          <p:spPr>
            <a:xfrm>
              <a:off x="9797618" y="76200"/>
              <a:ext cx="2396336" cy="783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학습자료 </a:t>
              </a:r>
              <a:r>
                <a:rPr lang="en-US" altLang="ko-KR" sz="1600" b="1" dirty="0">
                  <a:solidFill>
                    <a:schemeClr val="accent6">
                      <a:lumMod val="50000"/>
                    </a:schemeClr>
                  </a:solidFill>
                </a:rPr>
                <a:t>p164~168</a:t>
              </a:r>
            </a:p>
            <a:p>
              <a:pPr>
                <a:lnSpc>
                  <a:spcPct val="150000"/>
                </a:lnSpc>
              </a:pPr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활동자료 </a:t>
              </a:r>
              <a:r>
                <a:rPr lang="en-US" altLang="ko-KR" sz="1600" b="1" dirty="0">
                  <a:solidFill>
                    <a:schemeClr val="accent6">
                      <a:lumMod val="50000"/>
                    </a:schemeClr>
                  </a:solidFill>
                </a:rPr>
                <a:t>p85~90</a:t>
              </a:r>
              <a:endParaRPr lang="ko-KR" altLang="en-US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pic>
        <p:nvPicPr>
          <p:cNvPr id="12" name="그림 11">
            <a:extLst>
              <a:ext uri="{FF2B5EF4-FFF2-40B4-BE49-F238E27FC236}">
                <a16:creationId xmlns:a16="http://schemas.microsoft.com/office/drawing/2014/main" id="{41603C2B-F0C0-4F42-BD92-DCA2BB4367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1034" y="1094565"/>
            <a:ext cx="863258" cy="393360"/>
          </a:xfrm>
          <a:prstGeom prst="rect">
            <a:avLst/>
          </a:prstGeom>
        </p:spPr>
      </p:pic>
      <p:sp>
        <p:nvSpPr>
          <p:cNvPr id="13" name="직사각형 12">
            <a:extLst>
              <a:ext uri="{FF2B5EF4-FFF2-40B4-BE49-F238E27FC236}">
                <a16:creationId xmlns:a16="http://schemas.microsoft.com/office/drawing/2014/main" id="{0A723432-2A06-48E5-9B8E-8C9A4FB79E50}"/>
              </a:ext>
            </a:extLst>
          </p:cNvPr>
          <p:cNvSpPr/>
          <p:nvPr/>
        </p:nvSpPr>
        <p:spPr>
          <a:xfrm>
            <a:off x="1219200" y="1076980"/>
            <a:ext cx="9525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대구에 있는 또 하나의 명산</a:t>
            </a:r>
            <a:r>
              <a:rPr lang="en-US" altLang="ko-K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 err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비슬산</a:t>
            </a:r>
            <a:endParaRPr lang="ko-KR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9445F834-9277-4848-BE47-C186FAC04C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865" y="1667570"/>
            <a:ext cx="11895128" cy="513697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CBB91F2D-60CE-4617-8B31-FB6B9FDC94BF}"/>
              </a:ext>
            </a:extLst>
          </p:cNvPr>
          <p:cNvSpPr txBox="1"/>
          <p:nvPr/>
        </p:nvSpPr>
        <p:spPr>
          <a:xfrm>
            <a:off x="675897" y="2506329"/>
            <a:ext cx="1117122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>
                <a:latin typeface="바탕" panose="02030600000101010101" pitchFamily="18" charset="-127"/>
                <a:ea typeface="바탕" panose="02030600000101010101" pitchFamily="18" charset="-127"/>
              </a:rPr>
              <a:t> </a:t>
            </a:r>
            <a:r>
              <a:rPr lang="ko-KR" altLang="en-US" sz="3200" dirty="0" err="1">
                <a:latin typeface="바탕" panose="02030600000101010101" pitchFamily="18" charset="-127"/>
                <a:ea typeface="바탕" panose="02030600000101010101" pitchFamily="18" charset="-127"/>
              </a:rPr>
              <a:t>비슬산은</a:t>
            </a:r>
            <a:r>
              <a:rPr lang="ko-KR" altLang="en-US" sz="3200" dirty="0">
                <a:latin typeface="바탕" panose="02030600000101010101" pitchFamily="18" charset="-127"/>
                <a:ea typeface="바탕" panose="02030600000101010101" pitchFamily="18" charset="-127"/>
              </a:rPr>
              <a:t> 대구광역시 </a:t>
            </a:r>
            <a:r>
              <a:rPr lang="ko-KR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바탕" panose="02030600000101010101" pitchFamily="18" charset="-127"/>
                <a:ea typeface="바탕" panose="02030600000101010101" pitchFamily="18" charset="-127"/>
              </a:rPr>
              <a:t>칠곡</a:t>
            </a:r>
            <a:r>
              <a:rPr lang="ko-KR" altLang="en-US" sz="3200" dirty="0">
                <a:latin typeface="바탕" panose="02030600000101010101" pitchFamily="18" charset="-127"/>
                <a:ea typeface="바탕" panose="02030600000101010101" pitchFamily="18" charset="-127"/>
              </a:rPr>
              <a:t>군과</a:t>
            </a:r>
            <a:r>
              <a:rPr lang="en-US" altLang="ko-KR" sz="3200" dirty="0">
                <a:latin typeface="바탕" panose="02030600000101010101" pitchFamily="18" charset="-127"/>
                <a:ea typeface="바탕" panose="02030600000101010101" pitchFamily="18" charset="-127"/>
              </a:rPr>
              <a:t> </a:t>
            </a:r>
            <a:r>
              <a:rPr lang="ko-KR" altLang="en-US" sz="3200" dirty="0">
                <a:latin typeface="바탕" panose="02030600000101010101" pitchFamily="18" charset="-127"/>
                <a:ea typeface="바탕" panose="02030600000101010101" pitchFamily="18" charset="-127"/>
              </a:rPr>
              <a:t>경상북도 </a:t>
            </a:r>
            <a:r>
              <a:rPr lang="ko-KR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바탕" panose="02030600000101010101" pitchFamily="18" charset="-127"/>
                <a:ea typeface="바탕" panose="02030600000101010101" pitchFamily="18" charset="-127"/>
              </a:rPr>
              <a:t>청도</a:t>
            </a:r>
            <a:r>
              <a:rPr lang="ko-KR" altLang="en-US" sz="3200" dirty="0">
                <a:latin typeface="바탕" panose="02030600000101010101" pitchFamily="18" charset="-127"/>
                <a:ea typeface="바탕" panose="02030600000101010101" pitchFamily="18" charset="-127"/>
              </a:rPr>
              <a:t>군의 경계에 </a:t>
            </a:r>
            <a:endParaRPr lang="en-US" altLang="ko-KR" sz="3200" dirty="0">
              <a:latin typeface="바탕" panose="02030600000101010101" pitchFamily="18" charset="-127"/>
              <a:ea typeface="바탕" panose="02030600000101010101" pitchFamily="18" charset="-127"/>
            </a:endParaRPr>
          </a:p>
          <a:p>
            <a:endParaRPr lang="en-US" altLang="ko-KR" sz="3200" dirty="0">
              <a:latin typeface="바탕" panose="02030600000101010101" pitchFamily="18" charset="-127"/>
              <a:ea typeface="바탕" panose="02030600000101010101" pitchFamily="18" charset="-127"/>
            </a:endParaRPr>
          </a:p>
          <a:p>
            <a:r>
              <a:rPr lang="ko-KR" altLang="en-US" sz="3200" dirty="0">
                <a:latin typeface="바탕" panose="02030600000101010101" pitchFamily="18" charset="-127"/>
                <a:ea typeface="바탕" panose="02030600000101010101" pitchFamily="18" charset="-127"/>
              </a:rPr>
              <a:t>위치한 높이 </a:t>
            </a:r>
            <a:r>
              <a:rPr lang="en-US" altLang="ko-KR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둥근헤드라인" panose="02030504000101010101" pitchFamily="18" charset="-127"/>
                <a:ea typeface="휴먼둥근헤드라인" panose="02030504000101010101" pitchFamily="18" charset="-127"/>
              </a:rPr>
              <a:t>1083</a:t>
            </a:r>
            <a:r>
              <a:rPr lang="en-US" altLang="ko-KR" sz="3200" dirty="0">
                <a:latin typeface="바탕" panose="02030600000101010101" pitchFamily="18" charset="-127"/>
                <a:ea typeface="바탕" panose="02030600000101010101" pitchFamily="18" charset="-127"/>
              </a:rPr>
              <a:t>m </a:t>
            </a:r>
            <a:r>
              <a:rPr lang="ko-KR" altLang="en-US" sz="3200" dirty="0">
                <a:latin typeface="바탕" panose="02030600000101010101" pitchFamily="18" charset="-127"/>
                <a:ea typeface="바탕" panose="02030600000101010101" pitchFamily="18" charset="-127"/>
              </a:rPr>
              <a:t>높이의 산이다</a:t>
            </a:r>
            <a:r>
              <a:rPr lang="en-US" altLang="ko-KR" sz="3200" dirty="0">
                <a:latin typeface="바탕" panose="02030600000101010101" pitchFamily="18" charset="-127"/>
                <a:ea typeface="바탕" panose="02030600000101010101" pitchFamily="18" charset="-127"/>
              </a:rPr>
              <a:t>.</a:t>
            </a:r>
          </a:p>
          <a:p>
            <a:endParaRPr lang="en-US" altLang="ko-KR" sz="3200" dirty="0">
              <a:latin typeface="바탕" panose="02030600000101010101" pitchFamily="18" charset="-127"/>
              <a:ea typeface="바탕" panose="02030600000101010101" pitchFamily="18" charset="-127"/>
            </a:endParaRPr>
          </a:p>
          <a:p>
            <a:r>
              <a:rPr lang="en-US" altLang="ko-KR" sz="3200" dirty="0">
                <a:latin typeface="바탕" panose="02030600000101010101" pitchFamily="18" charset="-127"/>
                <a:ea typeface="바탕" panose="02030600000101010101" pitchFamily="18" charset="-127"/>
              </a:rPr>
              <a:t> </a:t>
            </a:r>
            <a:r>
              <a:rPr lang="ko-KR" altLang="en-US" sz="3200" dirty="0">
                <a:latin typeface="바탕" panose="02030600000101010101" pitchFamily="18" charset="-127"/>
                <a:ea typeface="바탕" panose="02030600000101010101" pitchFamily="18" charset="-127"/>
              </a:rPr>
              <a:t>산 정상의 바위모양이 </a:t>
            </a:r>
            <a:r>
              <a:rPr lang="ko-KR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바탕" panose="02030600000101010101" pitchFamily="18" charset="-127"/>
                <a:ea typeface="바탕" panose="02030600000101010101" pitchFamily="18" charset="-127"/>
              </a:rPr>
              <a:t>신선</a:t>
            </a:r>
            <a:r>
              <a:rPr lang="ko-KR" altLang="en-US" sz="3200" dirty="0">
                <a:latin typeface="바탕" panose="02030600000101010101" pitchFamily="18" charset="-127"/>
                <a:ea typeface="바탕" panose="02030600000101010101" pitchFamily="18" charset="-127"/>
              </a:rPr>
              <a:t>이 </a:t>
            </a:r>
            <a:r>
              <a:rPr lang="ko-KR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바탕" panose="02030600000101010101" pitchFamily="18" charset="-127"/>
                <a:ea typeface="바탕" panose="02030600000101010101" pitchFamily="18" charset="-127"/>
              </a:rPr>
              <a:t>거문고</a:t>
            </a:r>
            <a:r>
              <a:rPr lang="ko-KR" altLang="en-US" sz="3200" dirty="0">
                <a:latin typeface="바탕" panose="02030600000101010101" pitchFamily="18" charset="-127"/>
                <a:ea typeface="바탕" panose="02030600000101010101" pitchFamily="18" charset="-127"/>
              </a:rPr>
              <a:t>를 타는 모습을 닮았다 </a:t>
            </a:r>
            <a:endParaRPr lang="en-US" altLang="ko-KR" sz="3200" dirty="0">
              <a:latin typeface="바탕" panose="02030600000101010101" pitchFamily="18" charset="-127"/>
              <a:ea typeface="바탕" panose="02030600000101010101" pitchFamily="18" charset="-127"/>
            </a:endParaRPr>
          </a:p>
          <a:p>
            <a:endParaRPr lang="en-US" altLang="ko-KR" sz="3200" dirty="0">
              <a:latin typeface="바탕" panose="02030600000101010101" pitchFamily="18" charset="-127"/>
              <a:ea typeface="바탕" panose="02030600000101010101" pitchFamily="18" charset="-127"/>
            </a:endParaRPr>
          </a:p>
          <a:p>
            <a:r>
              <a:rPr lang="ko-KR" altLang="en-US" sz="3200" dirty="0">
                <a:latin typeface="바탕" panose="02030600000101010101" pitchFamily="18" charset="-127"/>
                <a:ea typeface="바탕" panose="02030600000101010101" pitchFamily="18" charset="-127"/>
              </a:rPr>
              <a:t>하여 </a:t>
            </a:r>
            <a:r>
              <a:rPr lang="en-US" altLang="ko-KR" sz="3200" dirty="0">
                <a:latin typeface="바탕" panose="02030600000101010101" pitchFamily="18" charset="-127"/>
                <a:ea typeface="바탕" panose="02030600000101010101" pitchFamily="18" charset="-127"/>
              </a:rPr>
              <a:t>‘</a:t>
            </a:r>
            <a:r>
              <a:rPr lang="ko-KR" altLang="en-US" sz="3200" dirty="0" err="1">
                <a:latin typeface="바탕" panose="02030600000101010101" pitchFamily="18" charset="-127"/>
                <a:ea typeface="바탕" panose="02030600000101010101" pitchFamily="18" charset="-127"/>
              </a:rPr>
              <a:t>비슬</a:t>
            </a:r>
            <a:r>
              <a:rPr lang="en-US" altLang="ko-KR" sz="3200" dirty="0">
                <a:latin typeface="바탕" panose="02030600000101010101" pitchFamily="18" charset="-127"/>
                <a:ea typeface="바탕" panose="02030600000101010101" pitchFamily="18" charset="-127"/>
              </a:rPr>
              <a:t>’</a:t>
            </a:r>
            <a:r>
              <a:rPr lang="ko-KR" altLang="en-US" sz="3200" dirty="0">
                <a:latin typeface="바탕" panose="02030600000101010101" pitchFamily="18" charset="-127"/>
                <a:ea typeface="바탕" panose="02030600000101010101" pitchFamily="18" charset="-127"/>
              </a:rPr>
              <a:t>이라는 이름이 붙었다</a:t>
            </a:r>
            <a:r>
              <a:rPr lang="en-US" altLang="ko-KR" sz="3200" dirty="0">
                <a:latin typeface="바탕" panose="02030600000101010101" pitchFamily="18" charset="-127"/>
                <a:ea typeface="바탕" panose="0203060000010101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1099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그림 24">
            <a:extLst>
              <a:ext uri="{FF2B5EF4-FFF2-40B4-BE49-F238E27FC236}">
                <a16:creationId xmlns:a16="http://schemas.microsoft.com/office/drawing/2014/main" id="{F35187BB-C26B-4BCD-81CF-674501FAC4B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91836"/>
          <a:stretch/>
        </p:blipFill>
        <p:spPr>
          <a:xfrm>
            <a:off x="281852" y="81472"/>
            <a:ext cx="632548" cy="108948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BD1CE8A7-E08E-49D1-A1B8-665E33C6A99E}"/>
              </a:ext>
            </a:extLst>
          </p:cNvPr>
          <p:cNvSpPr txBox="1"/>
          <p:nvPr/>
        </p:nvSpPr>
        <p:spPr>
          <a:xfrm>
            <a:off x="914400" y="185786"/>
            <a:ext cx="10134600" cy="1128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팔공산과는 다른 매력을 가진 </a:t>
            </a:r>
            <a:r>
              <a:rPr lang="ko-KR" altLang="en-US" sz="2400" b="1" dirty="0" err="1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비슬산의</a:t>
            </a:r>
            <a:r>
              <a:rPr lang="ko-KR" altLang="en-US" sz="24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24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</a:t>
            </a:r>
            <a:r>
              <a:rPr lang="ko-KR" altLang="en-US" sz="24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계절을 알아보자</a:t>
            </a:r>
            <a:r>
              <a:rPr lang="en-US" altLang="ko-KR" sz="24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계절별 유명한 행사나 자연경관을 조사해보자</a:t>
            </a:r>
            <a:r>
              <a:rPr lang="en-US" altLang="ko-KR" sz="24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</p:txBody>
      </p:sp>
      <p:pic>
        <p:nvPicPr>
          <p:cNvPr id="28" name="그림 27">
            <a:extLst>
              <a:ext uri="{FF2B5EF4-FFF2-40B4-BE49-F238E27FC236}">
                <a16:creationId xmlns:a16="http://schemas.microsoft.com/office/drawing/2014/main" id="{ACA29D74-65CD-4D1D-8CBB-E04E279A59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172" y="1314749"/>
            <a:ext cx="10398368" cy="5423611"/>
          </a:xfrm>
          <a:prstGeom prst="rect">
            <a:avLst/>
          </a:prstGeom>
        </p:spPr>
      </p:pic>
      <p:grpSp>
        <p:nvGrpSpPr>
          <p:cNvPr id="33" name="그룹 32">
            <a:extLst>
              <a:ext uri="{FF2B5EF4-FFF2-40B4-BE49-F238E27FC236}">
                <a16:creationId xmlns:a16="http://schemas.microsoft.com/office/drawing/2014/main" id="{B58A26F2-512D-4B4D-8462-1B848296B1E6}"/>
              </a:ext>
            </a:extLst>
          </p:cNvPr>
          <p:cNvGrpSpPr/>
          <p:nvPr/>
        </p:nvGrpSpPr>
        <p:grpSpPr>
          <a:xfrm>
            <a:off x="10671074" y="355735"/>
            <a:ext cx="1213052" cy="817171"/>
            <a:chOff x="10862553" y="123914"/>
            <a:chExt cx="1213052" cy="817171"/>
          </a:xfrm>
        </p:grpSpPr>
        <p:pic>
          <p:nvPicPr>
            <p:cNvPr id="34" name="그림 33">
              <a:extLst>
                <a:ext uri="{FF2B5EF4-FFF2-40B4-BE49-F238E27FC236}">
                  <a16:creationId xmlns:a16="http://schemas.microsoft.com/office/drawing/2014/main" id="{A07A5D99-85A4-4829-8803-6C68D6B440A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896600" y="123914"/>
              <a:ext cx="1179005" cy="817171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427CF0A7-0903-4456-B13E-112AFD3B5455}"/>
                </a:ext>
              </a:extLst>
            </p:cNvPr>
            <p:cNvSpPr txBox="1"/>
            <p:nvPr/>
          </p:nvSpPr>
          <p:spPr>
            <a:xfrm>
              <a:off x="10862553" y="228600"/>
              <a:ext cx="11790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 활동자료</a:t>
              </a:r>
              <a:endParaRPr lang="en-US" altLang="ko-KR" sz="1600" b="1" dirty="0">
                <a:solidFill>
                  <a:schemeClr val="accent6">
                    <a:lumMod val="50000"/>
                  </a:schemeClr>
                </a:solidFill>
              </a:endParaRPr>
            </a:p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altLang="ko-KR" sz="1600" b="1" dirty="0">
                  <a:solidFill>
                    <a:schemeClr val="accent6">
                      <a:lumMod val="50000"/>
                    </a:schemeClr>
                  </a:solidFill>
                </a:rPr>
                <a:t>p85</a:t>
              </a:r>
              <a:endParaRPr lang="ko-KR" altLang="en-US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83250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>
            <a:extLst>
              <a:ext uri="{FF2B5EF4-FFF2-40B4-BE49-F238E27FC236}">
                <a16:creationId xmlns:a16="http://schemas.microsoft.com/office/drawing/2014/main" id="{1E7BC3C6-A146-4DDC-AD90-D0B51F5744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3200" y="3122834"/>
            <a:ext cx="5303881" cy="24625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03FA53FF-5D2C-45CE-9D73-70C96CF15A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334" y="320909"/>
            <a:ext cx="863258" cy="39336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A5DE1F8E-B167-4FE1-A459-A18F6E9D8A82}"/>
              </a:ext>
            </a:extLst>
          </p:cNvPr>
          <p:cNvSpPr/>
          <p:nvPr/>
        </p:nvSpPr>
        <p:spPr>
          <a:xfrm>
            <a:off x="1333500" y="303324"/>
            <a:ext cx="9525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2800" b="1" dirty="0" err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비슬산</a:t>
            </a:r>
            <a:r>
              <a:rPr lang="ko-KR" alt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</a:rPr>
              <a:t>의</a:t>
            </a:r>
            <a:r>
              <a:rPr lang="ko-KR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</a:rPr>
              <a:t> 자연유산</a:t>
            </a:r>
            <a:endParaRPr lang="ko-KR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DE15A1AC-FC08-4909-B97A-5FBCBD4FCB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6400" y="966689"/>
            <a:ext cx="8497036" cy="1150720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37A4232A-C615-4AAA-ABDA-FDB078ADA4FF}"/>
              </a:ext>
            </a:extLst>
          </p:cNvPr>
          <p:cNvGrpSpPr/>
          <p:nvPr/>
        </p:nvGrpSpPr>
        <p:grpSpPr>
          <a:xfrm>
            <a:off x="2438400" y="1732039"/>
            <a:ext cx="7620000" cy="409281"/>
            <a:chOff x="2438400" y="1732039"/>
            <a:chExt cx="7620000" cy="40928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006D934E-1FB9-4693-95F0-9B5312407EAB}"/>
                </a:ext>
              </a:extLst>
            </p:cNvPr>
            <p:cNvSpPr/>
            <p:nvPr/>
          </p:nvSpPr>
          <p:spPr>
            <a:xfrm>
              <a:off x="2438400" y="1760320"/>
              <a:ext cx="457200" cy="381000"/>
            </a:xfrm>
            <a:prstGeom prst="rect">
              <a:avLst/>
            </a:prstGeom>
            <a:solidFill>
              <a:srgbClr val="FFFF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BC7E0559-88BC-492C-8571-67A639814BD5}"/>
                </a:ext>
              </a:extLst>
            </p:cNvPr>
            <p:cNvSpPr/>
            <p:nvPr/>
          </p:nvSpPr>
          <p:spPr>
            <a:xfrm>
              <a:off x="3962400" y="1760320"/>
              <a:ext cx="457200" cy="381000"/>
            </a:xfrm>
            <a:prstGeom prst="rect">
              <a:avLst/>
            </a:prstGeom>
            <a:solidFill>
              <a:srgbClr val="FFFF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BB750EA9-4FD3-4170-988C-E70EDF4C231D}"/>
                </a:ext>
              </a:extLst>
            </p:cNvPr>
            <p:cNvSpPr/>
            <p:nvPr/>
          </p:nvSpPr>
          <p:spPr>
            <a:xfrm>
              <a:off x="5132281" y="1760320"/>
              <a:ext cx="457200" cy="381000"/>
            </a:xfrm>
            <a:prstGeom prst="rect">
              <a:avLst/>
            </a:prstGeom>
            <a:solidFill>
              <a:srgbClr val="FFFF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B8166641-E707-4091-8E0F-7E75A712D813}"/>
                </a:ext>
              </a:extLst>
            </p:cNvPr>
            <p:cNvSpPr/>
            <p:nvPr/>
          </p:nvSpPr>
          <p:spPr>
            <a:xfrm>
              <a:off x="6705600" y="1760320"/>
              <a:ext cx="457200" cy="381000"/>
            </a:xfrm>
            <a:prstGeom prst="rect">
              <a:avLst/>
            </a:prstGeom>
            <a:solidFill>
              <a:srgbClr val="FFFF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7786CB17-60BC-48C3-889F-31B43499AE37}"/>
                </a:ext>
              </a:extLst>
            </p:cNvPr>
            <p:cNvSpPr/>
            <p:nvPr/>
          </p:nvSpPr>
          <p:spPr>
            <a:xfrm>
              <a:off x="8210918" y="1750893"/>
              <a:ext cx="457200" cy="381000"/>
            </a:xfrm>
            <a:prstGeom prst="rect">
              <a:avLst/>
            </a:prstGeom>
            <a:solidFill>
              <a:srgbClr val="FFFF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09929402-5206-4950-B219-44B65D6B1A4D}"/>
                </a:ext>
              </a:extLst>
            </p:cNvPr>
            <p:cNvSpPr/>
            <p:nvPr/>
          </p:nvSpPr>
          <p:spPr>
            <a:xfrm>
              <a:off x="9601200" y="1732039"/>
              <a:ext cx="457200" cy="381000"/>
            </a:xfrm>
            <a:prstGeom prst="rect">
              <a:avLst/>
            </a:prstGeom>
            <a:solidFill>
              <a:srgbClr val="FFFF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6" name="그림 15">
            <a:extLst>
              <a:ext uri="{FF2B5EF4-FFF2-40B4-BE49-F238E27FC236}">
                <a16:creationId xmlns:a16="http://schemas.microsoft.com/office/drawing/2014/main" id="{17C85E06-2299-410D-8913-FC0AE7BB99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6470" y="4132891"/>
            <a:ext cx="4077730" cy="2514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CB129719-78BE-4744-95A5-1ACE60FD96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2154792"/>
            <a:ext cx="4301847" cy="174411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24A28CF4-0277-4F73-BEBD-FE9541C0DE6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52034" y="2323522"/>
            <a:ext cx="3894375" cy="616442"/>
          </a:xfrm>
          <a:prstGeom prst="rect">
            <a:avLst/>
          </a:prstGeom>
        </p:spPr>
      </p:pic>
      <p:grpSp>
        <p:nvGrpSpPr>
          <p:cNvPr id="21" name="그룹 20">
            <a:extLst>
              <a:ext uri="{FF2B5EF4-FFF2-40B4-BE49-F238E27FC236}">
                <a16:creationId xmlns:a16="http://schemas.microsoft.com/office/drawing/2014/main" id="{DDEB9F59-0ACF-46F0-BD08-8CA87B3271EE}"/>
              </a:ext>
            </a:extLst>
          </p:cNvPr>
          <p:cNvGrpSpPr/>
          <p:nvPr/>
        </p:nvGrpSpPr>
        <p:grpSpPr>
          <a:xfrm>
            <a:off x="10863999" y="173429"/>
            <a:ext cx="1213052" cy="817171"/>
            <a:chOff x="10862553" y="123914"/>
            <a:chExt cx="1213052" cy="817171"/>
          </a:xfrm>
        </p:grpSpPr>
        <p:pic>
          <p:nvPicPr>
            <p:cNvPr id="22" name="그림 21">
              <a:extLst>
                <a:ext uri="{FF2B5EF4-FFF2-40B4-BE49-F238E27FC236}">
                  <a16:creationId xmlns:a16="http://schemas.microsoft.com/office/drawing/2014/main" id="{0404391D-CF13-4F04-AC22-93EE17B1517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896600" y="123914"/>
              <a:ext cx="1179005" cy="817171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7456F8B-C2A1-4B55-A738-FC5BE08D1A0E}"/>
                </a:ext>
              </a:extLst>
            </p:cNvPr>
            <p:cNvSpPr txBox="1"/>
            <p:nvPr/>
          </p:nvSpPr>
          <p:spPr>
            <a:xfrm>
              <a:off x="10862553" y="228600"/>
              <a:ext cx="11790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 활동자료</a:t>
              </a:r>
              <a:endParaRPr lang="en-US" altLang="ko-KR" sz="1600" b="1" dirty="0">
                <a:solidFill>
                  <a:schemeClr val="accent6">
                    <a:lumMod val="50000"/>
                  </a:schemeClr>
                </a:solidFill>
              </a:endParaRPr>
            </a:p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altLang="ko-KR" sz="1600" b="1" dirty="0">
                  <a:solidFill>
                    <a:schemeClr val="accent6">
                      <a:lumMod val="50000"/>
                    </a:schemeClr>
                  </a:solidFill>
                </a:rPr>
                <a:t>p86</a:t>
              </a:r>
              <a:endParaRPr lang="ko-KR" altLang="en-US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pic>
        <p:nvPicPr>
          <p:cNvPr id="24" name="그림 23">
            <a:extLst>
              <a:ext uri="{FF2B5EF4-FFF2-40B4-BE49-F238E27FC236}">
                <a16:creationId xmlns:a16="http://schemas.microsoft.com/office/drawing/2014/main" id="{99029634-AE75-4746-97D1-101A6856876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8277" y="2380291"/>
            <a:ext cx="2726136" cy="4267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41691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304</Words>
  <Application>Microsoft Office PowerPoint</Application>
  <PresentationFormat>와이드스크린</PresentationFormat>
  <Paragraphs>75</Paragraphs>
  <Slides>21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21</vt:i4>
      </vt:variant>
    </vt:vector>
  </HeadingPairs>
  <TitlesOfParts>
    <vt:vector size="28" baseType="lpstr">
      <vt:lpstr>Jalnan</vt:lpstr>
      <vt:lpstr>굴림체</vt:lpstr>
      <vt:lpstr>맑은 고딕</vt:lpstr>
      <vt:lpstr>바탕</vt:lpstr>
      <vt:lpstr>휴먼둥근헤드라인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성혜 방</cp:lastModifiedBy>
  <cp:revision>46</cp:revision>
  <dcterms:created xsi:type="dcterms:W3CDTF">2024-12-22T23:48:36Z</dcterms:created>
  <dcterms:modified xsi:type="dcterms:W3CDTF">2025-02-14T23:20:51Z</dcterms:modified>
</cp:coreProperties>
</file>