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8" r:id="rId5"/>
    <p:sldId id="327" r:id="rId6"/>
    <p:sldId id="823" r:id="rId7"/>
    <p:sldId id="826" r:id="rId8"/>
    <p:sldId id="825" r:id="rId9"/>
    <p:sldId id="827" r:id="rId10"/>
    <p:sldId id="824" r:id="rId11"/>
    <p:sldId id="798" r:id="rId12"/>
    <p:sldId id="828" r:id="rId13"/>
    <p:sldId id="800" r:id="rId14"/>
    <p:sldId id="829" r:id="rId15"/>
    <p:sldId id="801" r:id="rId16"/>
    <p:sldId id="802" r:id="rId17"/>
    <p:sldId id="831" r:id="rId18"/>
    <p:sldId id="803" r:id="rId19"/>
    <p:sldId id="832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성혜 방" initials="성방" lastIdx="1" clrIdx="0">
    <p:extLst>
      <p:ext uri="{19B8F6BF-5375-455C-9EA6-DF929625EA0E}">
        <p15:presenceInfo xmlns:p15="http://schemas.microsoft.com/office/powerpoint/2012/main" userId="0ad7af3e7a43d97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20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25.png"/><Relationship Id="rId7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20.pn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jpeg"/><Relationship Id="rId7" Type="http://schemas.openxmlformats.org/officeDocument/2006/relationships/image" Target="../media/image2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hyperlink" Target="https://ebook.daegu.go.kr/Viewer/R3IS2H4CENCO/1" TargetMode="External"/><Relationship Id="rId4" Type="http://schemas.openxmlformats.org/officeDocument/2006/relationships/image" Target="../media/image65.png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2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teaching/chapter8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3AB0947-FF4B-4B83-B3D8-C167CF34F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05" y="1667569"/>
            <a:ext cx="11983701" cy="511423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56"/>
          <a:stretch/>
        </p:blipFill>
        <p:spPr>
          <a:xfrm>
            <a:off x="211034" y="37691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1.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오래오래 대구와 함께해 온 산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, </a:t>
            </a:r>
            <a:r>
              <a:rPr lang="ko-KR" altLang="en-US" sz="2800" b="1" dirty="0" err="1">
                <a:solidFill>
                  <a:schemeClr val="accent6">
                    <a:lumMod val="50000"/>
                  </a:schemeClr>
                </a:solidFill>
                <a:latin typeface="Jalnan"/>
              </a:rPr>
              <a:t>팔공산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p158~162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p79~84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836CB5F-5CC9-45A3-9E58-495C3AFD4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034" y="1274209"/>
            <a:ext cx="863258" cy="39336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E6503079-4C79-4115-BE2E-FC0406C8A702}"/>
              </a:ext>
            </a:extLst>
          </p:cNvPr>
          <p:cNvSpPr/>
          <p:nvPr/>
        </p:nvSpPr>
        <p:spPr>
          <a:xfrm>
            <a:off x="1219200" y="12566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 사람들에게 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팔공산이란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? (p79)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FC174-9CFF-49BA-952F-859331FA06D2}"/>
              </a:ext>
            </a:extLst>
          </p:cNvPr>
          <p:cNvSpPr txBox="1"/>
          <p:nvPr/>
        </p:nvSpPr>
        <p:spPr>
          <a:xfrm>
            <a:off x="838200" y="2514600"/>
            <a:ext cx="10896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팔공산은 대구광역시 ○구와 ○○군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,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경상북도 ○○시와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○○시 그리고 ○○군에 걸쳐 ○○산맥 줄기에 위치한 해발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○○○○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m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높이의 산이다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  1980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년에 경상북도 ○○공원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,</a:t>
            </a: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2023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년에 ○○공원으로 지정되었다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 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C827D82-2961-4F2F-8718-B2DFF0EEE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0" y="1667569"/>
            <a:ext cx="11983701" cy="51142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18E7C82-9036-4AFF-A232-3473B12CD1BD}"/>
              </a:ext>
            </a:extLst>
          </p:cNvPr>
          <p:cNvSpPr txBox="1"/>
          <p:nvPr/>
        </p:nvSpPr>
        <p:spPr>
          <a:xfrm>
            <a:off x="824285" y="2514600"/>
            <a:ext cx="108966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팔공산은 대구광역시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동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구와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칠곡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군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,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경상북도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경산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시와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영천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시 그리고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군위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군에 걸쳐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태백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산맥 줄기에 위치한 해발</a:t>
            </a:r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en-US" altLang="ko-KR" sz="3200" dirty="0">
                <a:solidFill>
                  <a:srgbClr val="FF0000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1193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m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높이의 산이다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  1980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년에 경상북도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도립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공원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,</a:t>
            </a:r>
          </a:p>
          <a:p>
            <a:endParaRPr lang="en-US" altLang="ko-KR" sz="3200" dirty="0"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2023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년에 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 panose="02030600000101010101" pitchFamily="18" charset="-127"/>
                <a:ea typeface="바탕" panose="02030600000101010101" pitchFamily="18" charset="-127"/>
              </a:rPr>
              <a:t>국립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공원으로 지정되었다</a:t>
            </a:r>
            <a:r>
              <a:rPr lang="en-US" altLang="ko-KR" sz="3200" dirty="0">
                <a:latin typeface="바탕" panose="02030600000101010101" pitchFamily="18" charset="-127"/>
                <a:ea typeface="바탕" panose="02030600000101010101" pitchFamily="18" charset="-127"/>
              </a:rPr>
              <a:t>. </a:t>
            </a:r>
            <a:r>
              <a:rPr lang="ko-KR" altLang="en-US" sz="3200" dirty="0">
                <a:latin typeface="바탕" panose="02030600000101010101" pitchFamily="18" charset="-127"/>
                <a:ea typeface="바탕" panose="02030600000101010101" pitchFamily="18" charset="-127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96105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8D7F5A3-00B3-4272-9628-23906EA68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3200"/>
            <a:ext cx="11582400" cy="64516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F888037-4815-4742-BC65-8878E7F26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55" y="1324657"/>
            <a:ext cx="416201" cy="48768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3B9C588-0AD9-4AFB-8B0F-2682C059A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24" y="3124200"/>
            <a:ext cx="416201" cy="48768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F848CE5-4817-4885-80CD-1257A2645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24" y="4855257"/>
            <a:ext cx="416201" cy="4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8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1C63D7B-BC78-4C9C-A382-E40E672E8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152400"/>
            <a:ext cx="8153400" cy="54406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4A7455E-1FB1-4E0C-8E90-AB9405F33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192" y="828618"/>
            <a:ext cx="10333615" cy="104403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DB01E90-BB97-4FD5-82A3-367364080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50" y="3009573"/>
            <a:ext cx="10463167" cy="3772227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FE8E623B-5080-4A43-9201-47EBF5945910}"/>
              </a:ext>
            </a:extLst>
          </p:cNvPr>
          <p:cNvCxnSpPr/>
          <p:nvPr/>
        </p:nvCxnSpPr>
        <p:spPr>
          <a:xfrm flipH="1">
            <a:off x="3429000" y="1752600"/>
            <a:ext cx="7010400" cy="137160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680B27AC-6337-4FC3-BE58-8133BD1A3C54}"/>
              </a:ext>
            </a:extLst>
          </p:cNvPr>
          <p:cNvCxnSpPr>
            <a:cxnSpLocks/>
          </p:cNvCxnSpPr>
          <p:nvPr/>
        </p:nvCxnSpPr>
        <p:spPr>
          <a:xfrm flipH="1">
            <a:off x="5181600" y="1752600"/>
            <a:ext cx="1752600" cy="137160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EC32CE5D-9E80-475B-9C1E-2A0DD14B2F5A}"/>
              </a:ext>
            </a:extLst>
          </p:cNvPr>
          <p:cNvCxnSpPr>
            <a:cxnSpLocks/>
          </p:cNvCxnSpPr>
          <p:nvPr/>
        </p:nvCxnSpPr>
        <p:spPr>
          <a:xfrm>
            <a:off x="8668407" y="1788674"/>
            <a:ext cx="1770993" cy="133552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CBDBD238-CF40-4060-BA27-C1361F91F132}"/>
              </a:ext>
            </a:extLst>
          </p:cNvPr>
          <p:cNvCxnSpPr>
            <a:cxnSpLocks/>
          </p:cNvCxnSpPr>
          <p:nvPr/>
        </p:nvCxnSpPr>
        <p:spPr>
          <a:xfrm flipH="1">
            <a:off x="1676400" y="1773348"/>
            <a:ext cx="1715814" cy="1260337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9ABD2F6F-3DD5-479B-86DC-6F65D938D59E}"/>
              </a:ext>
            </a:extLst>
          </p:cNvPr>
          <p:cNvCxnSpPr>
            <a:cxnSpLocks/>
          </p:cNvCxnSpPr>
          <p:nvPr/>
        </p:nvCxnSpPr>
        <p:spPr>
          <a:xfrm>
            <a:off x="5144814" y="1796557"/>
            <a:ext cx="3523593" cy="1327643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43E25054-E53B-4E19-A889-A84FA4144598}"/>
              </a:ext>
            </a:extLst>
          </p:cNvPr>
          <p:cNvCxnSpPr>
            <a:cxnSpLocks/>
          </p:cNvCxnSpPr>
          <p:nvPr/>
        </p:nvCxnSpPr>
        <p:spPr>
          <a:xfrm>
            <a:off x="1621221" y="1772636"/>
            <a:ext cx="5285389" cy="1351564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609F942-84F7-43DA-B1C0-2E5136F0D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7000869" cy="685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C995F57-0A39-4210-9EA1-7390C8F10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07833"/>
            <a:ext cx="10134600" cy="45431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894EB8A-D8B7-469F-8DBF-CE5133F32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680923"/>
            <a:ext cx="2193380" cy="144642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C14EAF2-8BF0-4465-9052-74D5ECBAD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1724516"/>
            <a:ext cx="2438400" cy="74888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CE9421A-89A6-447B-BBDD-87E6CF29805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4344"/>
          <a:stretch/>
        </p:blipFill>
        <p:spPr>
          <a:xfrm>
            <a:off x="3279228" y="2714711"/>
            <a:ext cx="7117697" cy="49534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B558DCF-C37A-497E-B3B7-11745716B3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8344" y="2599295"/>
            <a:ext cx="384490" cy="45052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78249952-A97B-4900-9DBC-5AAD241457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4290429"/>
            <a:ext cx="8153400" cy="55737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F404D34B-FA8F-42E7-B5D7-11AA279128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1200" y="3589729"/>
            <a:ext cx="1752600" cy="265578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750EC190-4170-40AE-BA42-8FEE95FD6F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4344"/>
          <a:stretch/>
        </p:blipFill>
        <p:spPr>
          <a:xfrm>
            <a:off x="1143000" y="5750167"/>
            <a:ext cx="7117697" cy="495343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C0BDB46A-CE83-4126-8D82-C389C1200A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116" y="5634751"/>
            <a:ext cx="384490" cy="450528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E3C91FE7-1C05-4347-A6CA-EF6718C63943}"/>
              </a:ext>
            </a:extLst>
          </p:cNvPr>
          <p:cNvGrpSpPr/>
          <p:nvPr/>
        </p:nvGrpSpPr>
        <p:grpSpPr>
          <a:xfrm>
            <a:off x="10862553" y="123914"/>
            <a:ext cx="1213052" cy="817171"/>
            <a:chOff x="10862553" y="123914"/>
            <a:chExt cx="1213052" cy="817171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B2958ED9-15A4-43D1-93BE-DE2FED74A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966EA3-59AB-4CD8-86F7-BA0EA9482946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p80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6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67F76DE4-D093-4C38-B384-A44330C8340B}"/>
              </a:ext>
            </a:extLst>
          </p:cNvPr>
          <p:cNvGrpSpPr/>
          <p:nvPr/>
        </p:nvGrpSpPr>
        <p:grpSpPr>
          <a:xfrm>
            <a:off x="10862553" y="123914"/>
            <a:ext cx="1213052" cy="817171"/>
            <a:chOff x="10862553" y="123914"/>
            <a:chExt cx="1213052" cy="817171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D1BB4F2D-0050-4085-A868-77929117C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C122DC6-1FF5-414D-A7DC-B05575E32FB8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p80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A44B8913-20D9-4BFF-8F64-7684BDADE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19389"/>
            <a:ext cx="10386204" cy="4572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E4598BE-B3E5-4FF8-B25F-5CA7BECBD3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5756" y="1113127"/>
            <a:ext cx="2516090" cy="12114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5F9DAFF-7724-4735-822B-88ADDAC2DB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869" y="1328621"/>
            <a:ext cx="1964646" cy="2977102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AED448E-0B14-418B-848F-00B1D4F8E4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038" y="2480777"/>
            <a:ext cx="3098337" cy="125389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153BD1D5-87D6-425B-AED9-14F8B5FF29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499"/>
          <a:stretch/>
        </p:blipFill>
        <p:spPr>
          <a:xfrm>
            <a:off x="6893324" y="2571976"/>
            <a:ext cx="4861300" cy="417641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3F4CCB6-6263-4A08-836C-8969EEF1728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4344" r="14354" b="-7568"/>
          <a:stretch/>
        </p:blipFill>
        <p:spPr>
          <a:xfrm>
            <a:off x="685801" y="4857755"/>
            <a:ext cx="6096000" cy="55244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23A5270A-DE7C-4229-BF67-115E4D1531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916" y="4742339"/>
            <a:ext cx="384490" cy="45052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31B75ADF-6A88-4F15-979B-E88A455DBDD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4344" r="14354" b="-7568"/>
          <a:stretch/>
        </p:blipFill>
        <p:spPr>
          <a:xfrm>
            <a:off x="685801" y="5448999"/>
            <a:ext cx="6096000" cy="552445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CB0136E-CD0B-4C93-8BF0-5ED6C487C1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7121">
            <a:off x="5132626" y="1199259"/>
            <a:ext cx="2685229" cy="126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5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C00E703-DAD8-4E25-BBD4-D8F35323E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7200" y="609600"/>
            <a:ext cx="685222" cy="9144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FBD1D6B-E6A2-4268-9386-5CF19E205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937209"/>
            <a:ext cx="4244708" cy="58679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869E020-28AC-4D49-A336-99DB088923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524000"/>
            <a:ext cx="11353800" cy="9974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8B4EA26-428A-4473-88BD-F4BFBAEF87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2514600"/>
            <a:ext cx="10677562" cy="39677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C6EEB2D-E51D-4BB4-ADF9-E5FD70BC45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273" y="2164356"/>
            <a:ext cx="5654530" cy="61727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14EE588-E53A-422B-871D-E735801580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7400" y="185057"/>
            <a:ext cx="4646373" cy="2358446"/>
          </a:xfrm>
          <a:prstGeom prst="ellipse">
            <a:avLst/>
          </a:prstGeom>
          <a:ln>
            <a:noFill/>
          </a:ln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78029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EBBB78E5-9724-4ED1-9AFC-56F8626FB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46763">
            <a:off x="691967" y="4310329"/>
            <a:ext cx="1533234" cy="80247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3F47B13-2CD0-4795-88E3-7B106872D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34" y="328530"/>
            <a:ext cx="863258" cy="39336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FC77150-EC39-4EBC-A323-F99B4C8C72B1}"/>
              </a:ext>
            </a:extLst>
          </p:cNvPr>
          <p:cNvSpPr/>
          <p:nvPr/>
        </p:nvSpPr>
        <p:spPr>
          <a:xfrm>
            <a:off x="1333500" y="310945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갓바위로 더 유명한 관봉 석조여래좌상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34DC3A30-C8C9-4FE6-BDA0-BCE96C4DA924}"/>
              </a:ext>
            </a:extLst>
          </p:cNvPr>
          <p:cNvGrpSpPr/>
          <p:nvPr/>
        </p:nvGrpSpPr>
        <p:grpSpPr>
          <a:xfrm>
            <a:off x="10862553" y="123914"/>
            <a:ext cx="1213052" cy="817171"/>
            <a:chOff x="10862553" y="123914"/>
            <a:chExt cx="1213052" cy="817171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A759EDD7-1B01-4437-8089-E7ECD95AE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C24E7C-5364-45C2-A8FD-89BE3B23EC83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p81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72A18CB2-754E-4EC9-9B6A-AC5E9F0783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30" y="984351"/>
            <a:ext cx="4662070" cy="3010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C64E9C59-3CCA-42B3-93C8-3DAF697A8BF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848" r="8644"/>
          <a:stretch/>
        </p:blipFill>
        <p:spPr>
          <a:xfrm rot="222610">
            <a:off x="8859100" y="800629"/>
            <a:ext cx="3213152" cy="3723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F1B9F375-6E39-42DF-9872-BD0B99086610}"/>
              </a:ext>
            </a:extLst>
          </p:cNvPr>
          <p:cNvGrpSpPr/>
          <p:nvPr/>
        </p:nvGrpSpPr>
        <p:grpSpPr>
          <a:xfrm>
            <a:off x="1188592" y="4419600"/>
            <a:ext cx="2744325" cy="2300532"/>
            <a:chOff x="1188592" y="4419600"/>
            <a:chExt cx="2744325" cy="2300532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2359476E-9508-4ABF-A52F-0D569C0FC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8432" y="4419600"/>
              <a:ext cx="1614485" cy="23005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A0913ABE-5B91-4623-9116-68630710EAB4}"/>
                </a:ext>
              </a:extLst>
            </p:cNvPr>
            <p:cNvSpPr/>
            <p:nvPr/>
          </p:nvSpPr>
          <p:spPr>
            <a:xfrm>
              <a:off x="1188592" y="6258467"/>
              <a:ext cx="12971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오르고</a:t>
              </a:r>
              <a:r>
                <a:rPr lang="en-US" altLang="ko-KR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, </a:t>
              </a:r>
              <a:endParaRPr lang="ko-KR" altLang="en-US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3E36F2B9-1269-44B7-B118-EC35C6B14D66}"/>
              </a:ext>
            </a:extLst>
          </p:cNvPr>
          <p:cNvGrpSpPr/>
          <p:nvPr/>
        </p:nvGrpSpPr>
        <p:grpSpPr>
          <a:xfrm>
            <a:off x="4047683" y="4114799"/>
            <a:ext cx="1834745" cy="2541216"/>
            <a:chOff x="4047683" y="4114799"/>
            <a:chExt cx="1834745" cy="2541216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323A0883-09C3-47CA-B8A4-827A7DB72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47683" y="4114799"/>
              <a:ext cx="1537616" cy="209856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428073E9-DF14-4B33-A403-43A448877AB0}"/>
                </a:ext>
              </a:extLst>
            </p:cNvPr>
            <p:cNvSpPr/>
            <p:nvPr/>
          </p:nvSpPr>
          <p:spPr>
            <a:xfrm>
              <a:off x="4585278" y="6194350"/>
              <a:ext cx="12971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오르고</a:t>
              </a:r>
              <a:r>
                <a:rPr lang="en-US" altLang="ko-KR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, </a:t>
              </a:r>
              <a:endParaRPr lang="ko-KR" altLang="en-US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08E3EDD-7C46-46DD-A069-665BB13982F8}"/>
              </a:ext>
            </a:extLst>
          </p:cNvPr>
          <p:cNvGrpSpPr/>
          <p:nvPr/>
        </p:nvGrpSpPr>
        <p:grpSpPr>
          <a:xfrm>
            <a:off x="5676752" y="3091794"/>
            <a:ext cx="1786916" cy="2600558"/>
            <a:chOff x="5676752" y="3091794"/>
            <a:chExt cx="1786916" cy="2600558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BEFCBAA3-1E65-4B7A-BCE2-4A47DA0CB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76752" y="3091794"/>
              <a:ext cx="1533234" cy="209856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7775627-C4FD-4687-99C7-2FC963CDFDF9}"/>
                </a:ext>
              </a:extLst>
            </p:cNvPr>
            <p:cNvSpPr/>
            <p:nvPr/>
          </p:nvSpPr>
          <p:spPr>
            <a:xfrm>
              <a:off x="5749737" y="5230687"/>
              <a:ext cx="17139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또 오르고</a:t>
              </a:r>
              <a:r>
                <a:rPr lang="en-US" altLang="ko-KR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, </a:t>
              </a:r>
              <a:endParaRPr lang="ko-KR" altLang="en-US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27C8B224-F201-4A7D-B286-36CE297989CA}"/>
              </a:ext>
            </a:extLst>
          </p:cNvPr>
          <p:cNvGrpSpPr/>
          <p:nvPr/>
        </p:nvGrpSpPr>
        <p:grpSpPr>
          <a:xfrm>
            <a:off x="7297497" y="2245835"/>
            <a:ext cx="4141525" cy="2973095"/>
            <a:chOff x="7297497" y="2245835"/>
            <a:chExt cx="4141525" cy="2973095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573BF34D-501B-4523-9083-99D2DB8B2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297497" y="2245835"/>
              <a:ext cx="1462944" cy="21646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99E46BA-4433-48C5-9079-2D3E3A239B13}"/>
                </a:ext>
              </a:extLst>
            </p:cNvPr>
            <p:cNvSpPr/>
            <p:nvPr/>
          </p:nvSpPr>
          <p:spPr>
            <a:xfrm>
              <a:off x="7710874" y="4387933"/>
              <a:ext cx="121700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오르다 </a:t>
              </a:r>
              <a:endParaRPr lang="en-US" altLang="ko-KR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</a:endParaRPr>
            </a:p>
            <a:p>
              <a:r>
                <a:rPr lang="en-US" altLang="ko-KR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   </a:t>
              </a:r>
              <a:r>
                <a:rPr lang="ko-KR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보면</a:t>
              </a:r>
              <a:endParaRPr lang="ko-KR" altLang="en-US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19C5ED59-F311-49A8-90CA-12FD6BEE899E}"/>
                </a:ext>
              </a:extLst>
            </p:cNvPr>
            <p:cNvSpPr/>
            <p:nvPr/>
          </p:nvSpPr>
          <p:spPr>
            <a:xfrm>
              <a:off x="9335561" y="4716564"/>
              <a:ext cx="21034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만나게 되는</a:t>
              </a:r>
              <a:r>
                <a:rPr lang="en-US" altLang="ko-KR" sz="24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</a:rPr>
                <a:t>…</a:t>
              </a:r>
              <a:endParaRPr lang="ko-KR" altLang="en-US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06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53EE62A-BBC1-4F2B-BBEE-361E9702A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55"/>
          <a:stretch/>
        </p:blipFill>
        <p:spPr>
          <a:xfrm>
            <a:off x="381000" y="838200"/>
            <a:ext cx="5250635" cy="1409835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63FA9AFD-989D-4397-8C6A-2B1C46098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985" b="31958"/>
          <a:stretch/>
        </p:blipFill>
        <p:spPr>
          <a:xfrm rot="21399988">
            <a:off x="1943781" y="315471"/>
            <a:ext cx="6580160" cy="47176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A292B8F9-5B59-4615-9696-A6E3595A22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900" r="5337" b="15005"/>
          <a:stretch/>
        </p:blipFill>
        <p:spPr>
          <a:xfrm rot="21318732">
            <a:off x="3895552" y="1721485"/>
            <a:ext cx="4804484" cy="4255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B005DAD-D3E8-48FC-9417-68B7D764B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1090">
            <a:off x="5646728" y="883321"/>
            <a:ext cx="6296771" cy="61733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EBDC0E7-46BF-4D78-BFA8-1A03FDB602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999" y="2702988"/>
            <a:ext cx="11256462" cy="103081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8A12CD3-DF67-498B-91A3-92B2FA08CC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400" y="4019188"/>
            <a:ext cx="5360673" cy="2291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CBBA372-6C87-488F-A88A-C08D1CEDFE56}"/>
              </a:ext>
            </a:extLst>
          </p:cNvPr>
          <p:cNvSpPr/>
          <p:nvPr/>
        </p:nvSpPr>
        <p:spPr>
          <a:xfrm>
            <a:off x="228600" y="95780"/>
            <a:ext cx="11729030" cy="2342620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CEEB924-C6A4-4CE3-92C5-0B3813B4EA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2800" y="3733800"/>
            <a:ext cx="4474661" cy="302389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24ACEB69-926E-4BBC-813C-8E9B138AED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000" y="4019188"/>
            <a:ext cx="416201" cy="4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A67F08D-F169-4F87-89EB-B7DB5BFBB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8116"/>
            <a:ext cx="1533303" cy="785259"/>
          </a:xfrm>
          <a:prstGeom prst="rect">
            <a:avLst/>
          </a:prstGeom>
        </p:spPr>
      </p:pic>
      <p:pic>
        <p:nvPicPr>
          <p:cNvPr id="12" name="Picture 1">
            <a:extLst>
              <a:ext uri="{FF2B5EF4-FFF2-40B4-BE49-F238E27FC236}">
                <a16:creationId xmlns:a16="http://schemas.microsoft.com/office/drawing/2014/main" id="{EC52EE82-B8C0-489A-89D8-E9E204A0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rcRect t="37407"/>
          <a:stretch>
            <a:fillRect/>
          </a:stretch>
        </p:blipFill>
        <p:spPr>
          <a:xfrm>
            <a:off x="5715000" y="2247341"/>
            <a:ext cx="4886277" cy="425946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5214EF5-0223-4E0A-A63D-7DC23070ED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384" y="2151778"/>
            <a:ext cx="3828017" cy="4390620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5CE3161E-311D-4B75-B43C-2E3E7E50816E}"/>
              </a:ext>
            </a:extLst>
          </p:cNvPr>
          <p:cNvSpPr/>
          <p:nvPr/>
        </p:nvSpPr>
        <p:spPr>
          <a:xfrm>
            <a:off x="7924800" y="1845850"/>
            <a:ext cx="2805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>
                <a:hlinkClick r:id="rId5"/>
              </a:rPr>
              <a:t>팔공산올레길</a:t>
            </a:r>
            <a:r>
              <a:rPr lang="ko-KR" altLang="en-US" dirty="0" err="1"/>
              <a:t>더</a:t>
            </a:r>
            <a:r>
              <a:rPr lang="ko-KR" altLang="en-US" dirty="0"/>
              <a:t> 알아보기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61C09C18-14BA-43C7-965E-66D4BFF142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19066">
            <a:off x="10699341" y="1555001"/>
            <a:ext cx="552213" cy="776083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F085F1D8-C085-4FD9-8D81-F3D930A42FAC}"/>
              </a:ext>
            </a:extLst>
          </p:cNvPr>
          <p:cNvGrpSpPr/>
          <p:nvPr/>
        </p:nvGrpSpPr>
        <p:grpSpPr>
          <a:xfrm>
            <a:off x="10862553" y="123914"/>
            <a:ext cx="1213052" cy="817171"/>
            <a:chOff x="10862553" y="123914"/>
            <a:chExt cx="1213052" cy="817171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6B3EA5A4-72A1-4D7D-BCA4-81B69E4FC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12B5C30-3CCC-4E74-9815-102AEEE4EEDD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p81~82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9" name="그림 18">
            <a:extLst>
              <a:ext uri="{FF2B5EF4-FFF2-40B4-BE49-F238E27FC236}">
                <a16:creationId xmlns:a16="http://schemas.microsoft.com/office/drawing/2014/main" id="{3C05A612-3703-40A6-9CBA-D3B54BB088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486" y="1095078"/>
            <a:ext cx="6628440" cy="795787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DA9DEF03-81B6-45A0-8CD2-0F4CCEE47E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5334" y="328530"/>
            <a:ext cx="863258" cy="393360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7B3A76A7-8623-4E21-8C22-CFA1B87ABAB2}"/>
              </a:ext>
            </a:extLst>
          </p:cNvPr>
          <p:cNvSpPr/>
          <p:nvPr/>
        </p:nvSpPr>
        <p:spPr>
          <a:xfrm>
            <a:off x="1333500" y="310945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걸어서 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팔공산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속으로 </a:t>
            </a:r>
          </a:p>
        </p:txBody>
      </p:sp>
    </p:spTree>
    <p:extLst>
      <p:ext uri="{BB962C8B-B14F-4D97-AF65-F5344CB8AC3E}">
        <p14:creationId xmlns:p14="http://schemas.microsoft.com/office/powerpoint/2010/main" val="512732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B79C5E9-E52E-4753-AA65-248F11ECE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8600"/>
            <a:ext cx="4397121" cy="49534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F1DB0A5-EDD0-4B1F-BE4D-4DEB84E70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881" y="723943"/>
            <a:ext cx="4564919" cy="287902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FA17B99-FE27-45C7-AE38-593DCCA3B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723943"/>
            <a:ext cx="4398846" cy="287902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74798116-8D1F-444F-B09A-CEDAC0DCF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4881" y="3679164"/>
            <a:ext cx="4564919" cy="299618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709EA8E-05F6-4DE0-915F-6D189C6CE4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688963"/>
            <a:ext cx="4398846" cy="298638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D99B6BA0-B3AD-4637-961F-DEAC17E5E99B}"/>
              </a:ext>
            </a:extLst>
          </p:cNvPr>
          <p:cNvGrpSpPr/>
          <p:nvPr/>
        </p:nvGrpSpPr>
        <p:grpSpPr>
          <a:xfrm>
            <a:off x="10862553" y="123914"/>
            <a:ext cx="1213052" cy="817171"/>
            <a:chOff x="10862553" y="123914"/>
            <a:chExt cx="1213052" cy="81717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1AD2BC8E-49CC-4498-AAB1-3D1A3F6D9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AE7BFA5-86EC-4E8F-83A5-C52EC06A0C2D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p83~84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53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6AA8881-C3DC-4C36-99A9-770B23741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5561"/>
            <a:ext cx="9144000" cy="642687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3C87F01-11ED-426E-8F1F-44AAE20D3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6392"/>
            <a:ext cx="1339032" cy="189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4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그림 2">
            <a:extLst>
              <a:ext uri="{FF2B5EF4-FFF2-40B4-BE49-F238E27FC236}">
                <a16:creationId xmlns:a16="http://schemas.microsoft.com/office/drawing/2014/main" id="{042FAE54-DFCA-4D4F-BBC7-4CA027058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5241026-D328-4727-A23F-88BD06A90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17" y="2159000"/>
            <a:ext cx="7482416" cy="154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904DF1F-8E1A-49A5-B626-F9C60AE8C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33" y="3890434"/>
            <a:ext cx="3549651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8C7A054-A9A8-48C0-8116-4B4E1D49C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617" y="3702051"/>
            <a:ext cx="3429000" cy="215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8C5D431-BFE2-404E-BB45-8F39D98F18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3"/>
          <a:stretch/>
        </p:blipFill>
        <p:spPr>
          <a:xfrm>
            <a:off x="152400" y="76200"/>
            <a:ext cx="11963400" cy="670560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5D53CA6-7D25-4975-8B80-A2F0C8828CB5}"/>
              </a:ext>
            </a:extLst>
          </p:cNvPr>
          <p:cNvSpPr/>
          <p:nvPr/>
        </p:nvSpPr>
        <p:spPr>
          <a:xfrm>
            <a:off x="5181600" y="5562600"/>
            <a:ext cx="6299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Chapter8 </a:t>
            </a:r>
            <a:r>
              <a:rPr lang="ko-KR" altLang="en-US" sz="2400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영상 </a:t>
            </a:r>
            <a:r>
              <a:rPr lang="en-US" altLang="ko-KR" sz="2400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- </a:t>
            </a:r>
            <a:r>
              <a:rPr lang="ko-KR" altLang="en-US" sz="2400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내 고장 대구</a:t>
            </a:r>
            <a:r>
              <a:rPr lang="en-US" altLang="ko-KR" sz="2400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·</a:t>
            </a:r>
            <a:r>
              <a:rPr lang="ko-KR" altLang="en-US" sz="2400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경북 </a:t>
            </a:r>
            <a:r>
              <a:rPr lang="ko-KR" altLang="en-US" sz="2400" dirty="0" err="1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다시보기</a:t>
            </a:r>
            <a:endParaRPr lang="ko-KR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87102"/>
          <a:stretch/>
        </p:blipFill>
        <p:spPr>
          <a:xfrm>
            <a:off x="107866" y="10247"/>
            <a:ext cx="1110369" cy="12001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0B8FE4-61F4-4F4E-87A7-975A2559AABC}"/>
              </a:ext>
            </a:extLst>
          </p:cNvPr>
          <p:cNvSpPr txBox="1"/>
          <p:nvPr/>
        </p:nvSpPr>
        <p:spPr>
          <a:xfrm>
            <a:off x="1221540" y="460028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chemeClr val="accent6">
                    <a:lumMod val="75000"/>
                  </a:schemeClr>
                </a:solidFill>
              </a:rPr>
              <a:t>대구를 상징하는 것들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47C64F6-1D54-4055-BE12-241844776F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828"/>
          <a:stretch/>
        </p:blipFill>
        <p:spPr>
          <a:xfrm>
            <a:off x="457200" y="1231418"/>
            <a:ext cx="11465636" cy="535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7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B2C0BED8-6F73-4902-8374-15A7A0A88FD3}"/>
              </a:ext>
            </a:extLst>
          </p:cNvPr>
          <p:cNvSpPr/>
          <p:nvPr/>
        </p:nvSpPr>
        <p:spPr>
          <a:xfrm>
            <a:off x="878526" y="1045771"/>
            <a:ext cx="10632126" cy="162428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75E65EF-5420-42EB-B2B5-D19323DF4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80497">
            <a:off x="191769" y="3109063"/>
            <a:ext cx="1031631" cy="415851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519BFCD-E7F0-46E8-AADD-AC17E4D81111}"/>
              </a:ext>
            </a:extLst>
          </p:cNvPr>
          <p:cNvSpPr/>
          <p:nvPr/>
        </p:nvSpPr>
        <p:spPr>
          <a:xfrm>
            <a:off x="1259526" y="3086155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 시민의 노래 가사 중 빈칸에 들어갈 노랫말은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20FDE29-C2A3-44A5-A9F9-6E945F56E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836" y="1076214"/>
            <a:ext cx="1803577" cy="143960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8DFD287-8843-4AD0-A328-8F29D7834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80497">
            <a:off x="191769" y="429260"/>
            <a:ext cx="1031631" cy="41585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9EAFC33C-2784-4887-A362-4D9AFC17B960}"/>
              </a:ext>
            </a:extLst>
          </p:cNvPr>
          <p:cNvSpPr/>
          <p:nvPr/>
        </p:nvSpPr>
        <p:spPr>
          <a:xfrm>
            <a:off x="1259526" y="406352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대구의 심벌인 아래 이미지가 의미하는 것은 무엇일까요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ED091B3-DBB0-4050-9695-B0DDF76B7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2664" y="1482026"/>
            <a:ext cx="8144953" cy="983012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0EA5C157-ABA7-43BC-98D2-5DF5BDA9AB88}"/>
              </a:ext>
            </a:extLst>
          </p:cNvPr>
          <p:cNvSpPr/>
          <p:nvPr/>
        </p:nvSpPr>
        <p:spPr>
          <a:xfrm>
            <a:off x="878526" y="3763618"/>
            <a:ext cx="10632126" cy="270559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AE69DD4-4380-479D-AEB3-6180CEEA09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526" y="3934224"/>
            <a:ext cx="7006520" cy="2357234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891CA6FA-A8D2-4214-858D-C98E239F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96600" y="123914"/>
            <a:ext cx="1179005" cy="8171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BD165A-2339-4E4C-8E93-034F0F1CF579}"/>
              </a:ext>
            </a:extLst>
          </p:cNvPr>
          <p:cNvSpPr txBox="1"/>
          <p:nvPr/>
        </p:nvSpPr>
        <p:spPr>
          <a:xfrm>
            <a:off x="10862553" y="228600"/>
            <a:ext cx="1179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 활동자료</a:t>
            </a:r>
            <a:endParaRPr lang="en-US" altLang="ko-KR" sz="16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p77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8DFD287-8843-4AD0-A328-8F29D7834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80497">
            <a:off x="191769" y="429260"/>
            <a:ext cx="1031631" cy="41585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9EAFC33C-2784-4887-A362-4D9AFC17B960}"/>
              </a:ext>
            </a:extLst>
          </p:cNvPr>
          <p:cNvSpPr/>
          <p:nvPr/>
        </p:nvSpPr>
        <p:spPr>
          <a:xfrm>
            <a:off x="1259526" y="406352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 지역의 산과 하천에 대해 얼마나 알고 있나요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891CA6FA-A8D2-4214-858D-C98E239F4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6600" y="123914"/>
            <a:ext cx="1179005" cy="8171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BD165A-2339-4E4C-8E93-034F0F1CF579}"/>
              </a:ext>
            </a:extLst>
          </p:cNvPr>
          <p:cNvSpPr txBox="1"/>
          <p:nvPr/>
        </p:nvSpPr>
        <p:spPr>
          <a:xfrm>
            <a:off x="10862553" y="228600"/>
            <a:ext cx="1179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 활동자료</a:t>
            </a:r>
            <a:endParaRPr lang="en-US" altLang="ko-KR" sz="16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p78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8996DF3-1020-4DB4-977B-9648DA979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1830" y="991127"/>
            <a:ext cx="4923775" cy="584013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DA561D53-AB75-4026-BBF8-DB5F13DD3947}"/>
              </a:ext>
            </a:extLst>
          </p:cNvPr>
          <p:cNvSpPr/>
          <p:nvPr/>
        </p:nvSpPr>
        <p:spPr>
          <a:xfrm>
            <a:off x="838200" y="1223523"/>
            <a:ext cx="7710463" cy="222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다음의 기호들을 사용해 대구 지역의 대표적인 </a:t>
            </a:r>
            <a:endParaRPr lang="en-US" altLang="ko-KR" sz="2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산과 하천을 지도에 표시해보자</a:t>
            </a:r>
            <a:r>
              <a:rPr lang="en-US" altLang="ko-KR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지도 검색 사이트를 활용하세요</a:t>
            </a:r>
            <a:r>
              <a:rPr lang="en-US" altLang="ko-KR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~</a:t>
            </a:r>
          </a:p>
          <a:p>
            <a:pPr algn="just">
              <a:lnSpc>
                <a:spcPct val="150000"/>
              </a:lnSpc>
            </a:pPr>
            <a:endParaRPr lang="ko-KR" altLang="en-US" sz="2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E1FEC32F-9615-4891-BA77-8684935954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537" y="3124200"/>
            <a:ext cx="6637463" cy="193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210</Words>
  <Application>Microsoft Office PowerPoint</Application>
  <PresentationFormat>와이드스크린</PresentationFormat>
  <Paragraphs>50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5" baseType="lpstr">
      <vt:lpstr>Jalnan</vt:lpstr>
      <vt:lpstr>맑은 고딕</vt:lpstr>
      <vt:lpstr>바탕</vt:lpstr>
      <vt:lpstr>휴먼둥근헤드라인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pc</cp:lastModifiedBy>
  <cp:revision>43</cp:revision>
  <dcterms:created xsi:type="dcterms:W3CDTF">2024-12-22T23:48:36Z</dcterms:created>
  <dcterms:modified xsi:type="dcterms:W3CDTF">2026-02-25T01:07:36Z</dcterms:modified>
</cp:coreProperties>
</file>