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97" r:id="rId2"/>
    <p:sldId id="258" r:id="rId3"/>
    <p:sldId id="259" r:id="rId4"/>
    <p:sldId id="787" r:id="rId5"/>
    <p:sldId id="325" r:id="rId6"/>
    <p:sldId id="821" r:id="rId7"/>
    <p:sldId id="823" r:id="rId8"/>
    <p:sldId id="802" r:id="rId9"/>
    <p:sldId id="824" r:id="rId10"/>
    <p:sldId id="825" r:id="rId11"/>
    <p:sldId id="803" r:id="rId12"/>
    <p:sldId id="804" r:id="rId13"/>
    <p:sldId id="805" r:id="rId14"/>
    <p:sldId id="806" r:id="rId15"/>
    <p:sldId id="807" r:id="rId16"/>
    <p:sldId id="830" r:id="rId17"/>
    <p:sldId id="811" r:id="rId18"/>
    <p:sldId id="828" r:id="rId19"/>
    <p:sldId id="831" r:id="rId20"/>
    <p:sldId id="812" r:id="rId21"/>
    <p:sldId id="826" r:id="rId22"/>
    <p:sldId id="814" r:id="rId2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>
      <p:cViewPr varScale="1">
        <p:scale>
          <a:sx n="98" d="100"/>
          <a:sy n="98" d="100"/>
        </p:scale>
        <p:origin x="22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8160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307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616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931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4477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3868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4599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4661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541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415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2381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771C2-6203-4863-9DBC-43ADD99D2A7B}" type="datetimeFigureOut">
              <a:rPr lang="ko-KR" altLang="en-US" smtClean="0"/>
              <a:t>2025-02-13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665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771C2-6203-4863-9DBC-43ADD99D2A7B}" type="datetimeFigureOut">
              <a:rPr lang="ko-KR" altLang="en-US" smtClean="0"/>
              <a:t>2025-02-13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018E0-504C-46B2-990E-3654792C04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763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12" Type="http://schemas.microsoft.com/office/2007/relationships/hdphoto" Target="../media/hdphoto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36.png"/><Relationship Id="rId5" Type="http://schemas.openxmlformats.org/officeDocument/2006/relationships/image" Target="../media/image33.png"/><Relationship Id="rId15" Type="http://schemas.openxmlformats.org/officeDocument/2006/relationships/image" Target="../media/image38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35.png"/><Relationship Id="rId1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egubook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qo5FuGWCRJo" TargetMode="External"/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WUDBVSJCtWQ" TargetMode="External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20.png"/><Relationship Id="rId3" Type="http://schemas.openxmlformats.org/officeDocument/2006/relationships/image" Target="../media/image48.png"/><Relationship Id="rId7" Type="http://schemas.openxmlformats.org/officeDocument/2006/relationships/image" Target="../media/image54.png"/><Relationship Id="rId12" Type="http://schemas.openxmlformats.org/officeDocument/2006/relationships/hyperlink" Target="https://www.youtube.com/watch?v=_ks6526-cf0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hyperlink" Target="https://www.youtube.com/watch?v=_rZniVq2pRA" TargetMode="External"/><Relationship Id="rId5" Type="http://schemas.openxmlformats.org/officeDocument/2006/relationships/image" Target="../media/image52.png"/><Relationship Id="rId10" Type="http://schemas.openxmlformats.org/officeDocument/2006/relationships/hyperlink" Target="https://www.youtube.com/watch?v=xF6FkzRHuak" TargetMode="External"/><Relationship Id="rId4" Type="http://schemas.openxmlformats.org/officeDocument/2006/relationships/image" Target="../media/image49.png"/><Relationship Id="rId9" Type="http://schemas.openxmlformats.org/officeDocument/2006/relationships/hyperlink" Target="https://www.youtube.com/watch?v=fEgr7oHRPLo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lay.google.com/store/apps/details?id=com.daegu.meseum.daegubook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hyperlink" Target="https://www.youtube.com/watch?v=HU3yY-BzuCw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그림 3">
            <a:extLst>
              <a:ext uri="{FF2B5EF4-FFF2-40B4-BE49-F238E27FC236}">
                <a16:creationId xmlns:a16="http://schemas.microsoft.com/office/drawing/2014/main" id="{F064F341-6CD7-4026-B718-66449AAB3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0033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그림 4">
            <a:extLst>
              <a:ext uri="{FF2B5EF4-FFF2-40B4-BE49-F238E27FC236}">
                <a16:creationId xmlns:a16="http://schemas.microsoft.com/office/drawing/2014/main" id="{B18F0AC0-52FE-4533-8E0D-6735277D7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133" y="0"/>
            <a:ext cx="53678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FCAFBE6-491C-49C5-ADCD-CED3EF1AA7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1836"/>
          <a:stretch/>
        </p:blipFill>
        <p:spPr>
          <a:xfrm>
            <a:off x="228599" y="76200"/>
            <a:ext cx="838201" cy="14436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206947-9E82-491C-9479-1946F7E5FEFF}"/>
              </a:ext>
            </a:extLst>
          </p:cNvPr>
          <p:cNvSpPr txBox="1"/>
          <p:nvPr/>
        </p:nvSpPr>
        <p:spPr>
          <a:xfrm>
            <a:off x="1143000" y="206463"/>
            <a:ext cx="10591800" cy="1301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&lt;</a:t>
            </a:r>
            <a:r>
              <a:rPr lang="ko-KR" altLang="en-US" sz="2800" b="1" dirty="0" err="1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마당깊은</a:t>
            </a: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집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&gt;</a:t>
            </a: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길남이네 식구와 살던 방을 재현한 공간이다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dirty="0" err="1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길남이네는</a:t>
            </a: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어떻게 살았을까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2950865-F350-44B2-B802-7C3D04A8C8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600200"/>
            <a:ext cx="10440305" cy="3246401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B50CC4B-BA53-4EEA-92F3-7C3F66F4A7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5181600"/>
            <a:ext cx="11396786" cy="13717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7AF5D1-2D18-4839-AD9C-1856FFE0BE62}"/>
              </a:ext>
            </a:extLst>
          </p:cNvPr>
          <p:cNvSpPr txBox="1"/>
          <p:nvPr/>
        </p:nvSpPr>
        <p:spPr>
          <a:xfrm>
            <a:off x="1143000" y="5246536"/>
            <a:ext cx="1051560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900" dirty="0">
                <a:solidFill>
                  <a:schemeClr val="accent6">
                    <a:lumMod val="7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길남이네 식구 수</a:t>
            </a:r>
            <a:r>
              <a:rPr lang="en-US" altLang="ko-KR" sz="2900" dirty="0">
                <a:solidFill>
                  <a:schemeClr val="accent6">
                    <a:lumMod val="7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2900" dirty="0">
                <a:solidFill>
                  <a:schemeClr val="accent6">
                    <a:lumMod val="7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벽에 걸린 한복</a:t>
            </a:r>
            <a:r>
              <a:rPr lang="en-US" altLang="ko-KR" sz="2900" dirty="0">
                <a:solidFill>
                  <a:schemeClr val="accent6">
                    <a:lumMod val="7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2900" dirty="0">
                <a:solidFill>
                  <a:schemeClr val="accent6">
                    <a:lumMod val="7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상 위의 식기들</a:t>
            </a:r>
            <a:r>
              <a:rPr lang="en-US" altLang="ko-KR" sz="2900" dirty="0">
                <a:solidFill>
                  <a:schemeClr val="accent6">
                    <a:lumMod val="7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en-US" sz="2900" dirty="0">
                <a:solidFill>
                  <a:schemeClr val="accent6">
                    <a:lumMod val="7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등을 통해 알 수 있는 사실들을 자유롭게 유추해보자</a:t>
            </a:r>
            <a:r>
              <a:rPr lang="en-US" altLang="ko-KR" sz="2900" dirty="0">
                <a:solidFill>
                  <a:schemeClr val="accent6">
                    <a:lumMod val="7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.</a:t>
            </a:r>
          </a:p>
          <a:p>
            <a:endParaRPr lang="ko-KR" altLang="en-US" sz="29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793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FCAFBE6-491C-49C5-ADCD-CED3EF1AA7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1836"/>
          <a:stretch/>
        </p:blipFill>
        <p:spPr>
          <a:xfrm>
            <a:off x="228599" y="76200"/>
            <a:ext cx="838201" cy="14436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206947-9E82-491C-9479-1946F7E5FEFF}"/>
              </a:ext>
            </a:extLst>
          </p:cNvPr>
          <p:cNvSpPr txBox="1"/>
          <p:nvPr/>
        </p:nvSpPr>
        <p:spPr>
          <a:xfrm>
            <a:off x="1143000" y="79244"/>
            <a:ext cx="10896600" cy="1301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 err="1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마당깊은</a:t>
            </a: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집 문학관의 마당에 전시되어 있는 물건들이다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지금은 사용하지 않지만 어디에 사용된 것일까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 </a:t>
            </a: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이름은 무엇일까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87D0A787-96ED-4653-9E95-38E660E616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1566544"/>
            <a:ext cx="10134600" cy="51390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26DE37-5185-4605-9636-9C03C72B94A2}"/>
              </a:ext>
            </a:extLst>
          </p:cNvPr>
          <p:cNvSpPr txBox="1"/>
          <p:nvPr/>
        </p:nvSpPr>
        <p:spPr>
          <a:xfrm>
            <a:off x="6248400" y="17526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dirty="0">
                <a:solidFill>
                  <a:schemeClr val="accent2">
                    <a:lumMod val="7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물지게</a:t>
            </a:r>
            <a:endParaRPr lang="ko-KR" altLang="en-US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C1EE658F-2679-43A8-9F32-E7D9FFC6C0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1473975"/>
            <a:ext cx="4381665" cy="4346613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BC28B3CB-8903-435F-B96B-98CBDC6511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9100" y="2233034"/>
            <a:ext cx="3810000" cy="44473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26EF02-C21F-4E11-8B1A-9622416DE192}"/>
              </a:ext>
            </a:extLst>
          </p:cNvPr>
          <p:cNvSpPr txBox="1"/>
          <p:nvPr/>
        </p:nvSpPr>
        <p:spPr>
          <a:xfrm>
            <a:off x="2895600" y="525435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dirty="0">
                <a:solidFill>
                  <a:schemeClr val="accent2">
                    <a:lumMod val="7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물 펌프</a:t>
            </a:r>
            <a:r>
              <a:rPr lang="en-US" altLang="ko-KR" sz="3600" b="1" dirty="0">
                <a:solidFill>
                  <a:schemeClr val="accent2">
                    <a:lumMod val="7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3600" b="1" dirty="0">
                <a:solidFill>
                  <a:schemeClr val="accent2">
                    <a:lumMod val="7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작두 펌프</a:t>
            </a:r>
            <a:endParaRPr lang="ko-KR" altLang="en-US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5609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5B0072F-ED11-4719-A82C-5731487290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1836"/>
          <a:stretch/>
        </p:blipFill>
        <p:spPr>
          <a:xfrm>
            <a:off x="228599" y="76200"/>
            <a:ext cx="838201" cy="14436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56F8FF-FFB3-43C8-BCBB-809DF6E5A2F9}"/>
              </a:ext>
            </a:extLst>
          </p:cNvPr>
          <p:cNvSpPr txBox="1"/>
          <p:nvPr/>
        </p:nvSpPr>
        <p:spPr>
          <a:xfrm>
            <a:off x="1143000" y="206463"/>
            <a:ext cx="10134600" cy="1301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소설 속 묘사를 바탕으로 그려본 </a:t>
            </a:r>
            <a:r>
              <a:rPr lang="ko-KR" altLang="en-US" sz="2800" b="1" dirty="0" err="1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마당깊은</a:t>
            </a: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집의 모습이다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어느 집에 누가 살고 있는지 가족들을 적어보자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FF13FFD5-DBAF-4BEF-BF07-7818DECF8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124200" y="1600200"/>
            <a:ext cx="8536178" cy="517690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627C2DBE-B174-45C5-9A84-D30153993EA0}"/>
              </a:ext>
            </a:extLst>
          </p:cNvPr>
          <p:cNvSpPr/>
          <p:nvPr/>
        </p:nvSpPr>
        <p:spPr>
          <a:xfrm>
            <a:off x="990600" y="2743199"/>
            <a:ext cx="1803400" cy="838201"/>
          </a:xfrm>
          <a:prstGeom prst="wedgeRoundRectCallout">
            <a:avLst>
              <a:gd name="adj1" fmla="val 119465"/>
              <a:gd name="adj2" fmla="val 17316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" name="말풍선: 모서리가 둥근 사각형 9">
            <a:extLst>
              <a:ext uri="{FF2B5EF4-FFF2-40B4-BE49-F238E27FC236}">
                <a16:creationId xmlns:a16="http://schemas.microsoft.com/office/drawing/2014/main" id="{0BCEC359-6602-436F-B64C-4B0AD1D636D5}"/>
              </a:ext>
            </a:extLst>
          </p:cNvPr>
          <p:cNvSpPr/>
          <p:nvPr/>
        </p:nvSpPr>
        <p:spPr>
          <a:xfrm>
            <a:off x="304800" y="3769549"/>
            <a:ext cx="1949938" cy="838201"/>
          </a:xfrm>
          <a:prstGeom prst="wedgeRoundRectCallout">
            <a:avLst>
              <a:gd name="adj1" fmla="val 140974"/>
              <a:gd name="adj2" fmla="val 10164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CD66ED98-3ABC-4418-9249-0F675A49CCBF}"/>
              </a:ext>
            </a:extLst>
          </p:cNvPr>
          <p:cNvSpPr/>
          <p:nvPr/>
        </p:nvSpPr>
        <p:spPr>
          <a:xfrm>
            <a:off x="499384" y="4876799"/>
            <a:ext cx="1949938" cy="838201"/>
          </a:xfrm>
          <a:prstGeom prst="wedgeRoundRectCallout">
            <a:avLst>
              <a:gd name="adj1" fmla="val 129715"/>
              <a:gd name="adj2" fmla="val 3674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0CB893EB-8678-4C5F-BF58-A1243F102C0A}"/>
              </a:ext>
            </a:extLst>
          </p:cNvPr>
          <p:cNvSpPr/>
          <p:nvPr/>
        </p:nvSpPr>
        <p:spPr>
          <a:xfrm>
            <a:off x="1143000" y="5867399"/>
            <a:ext cx="1949939" cy="784137"/>
          </a:xfrm>
          <a:prstGeom prst="wedgeRoundRectCallout">
            <a:avLst>
              <a:gd name="adj1" fmla="val 96099"/>
              <a:gd name="adj2" fmla="val -2540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103DB1DC-64B9-421E-A7DD-2F35DD182BB6}"/>
              </a:ext>
            </a:extLst>
          </p:cNvPr>
          <p:cNvSpPr/>
          <p:nvPr/>
        </p:nvSpPr>
        <p:spPr>
          <a:xfrm>
            <a:off x="8001000" y="4084375"/>
            <a:ext cx="1905000" cy="1219200"/>
          </a:xfrm>
          <a:prstGeom prst="wedgeRoundRectCallout">
            <a:avLst>
              <a:gd name="adj1" fmla="val -47899"/>
              <a:gd name="adj2" fmla="val -10331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F2CD175D-0696-4478-ABD4-EA62E1E47418}"/>
              </a:ext>
            </a:extLst>
          </p:cNvPr>
          <p:cNvSpPr/>
          <p:nvPr/>
        </p:nvSpPr>
        <p:spPr>
          <a:xfrm>
            <a:off x="9804400" y="1676400"/>
            <a:ext cx="2072855" cy="762000"/>
          </a:xfrm>
          <a:prstGeom prst="wedgeRoundRectCallout">
            <a:avLst>
              <a:gd name="adj1" fmla="val 15091"/>
              <a:gd name="adj2" fmla="val 14084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125C10-8878-4218-A11F-981CE288C85D}"/>
              </a:ext>
            </a:extLst>
          </p:cNvPr>
          <p:cNvSpPr txBox="1"/>
          <p:nvPr/>
        </p:nvSpPr>
        <p:spPr>
          <a:xfrm>
            <a:off x="8229600" y="4084375"/>
            <a:ext cx="1574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위채 </a:t>
            </a:r>
            <a:endParaRPr lang="en-US" altLang="ko-KR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r>
              <a:rPr lang="ko-KR" alt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주인집</a:t>
            </a:r>
            <a:endParaRPr lang="ko-KR" altLang="en-US" sz="29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95FC74-FB27-4567-93D1-FFE4535D94F7}"/>
              </a:ext>
            </a:extLst>
          </p:cNvPr>
          <p:cNvSpPr txBox="1"/>
          <p:nvPr/>
        </p:nvSpPr>
        <p:spPr>
          <a:xfrm>
            <a:off x="9962310" y="1746378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복술이네</a:t>
            </a:r>
            <a:endParaRPr lang="ko-KR" altLang="en-US" sz="29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C61A9A0-7A2A-4712-B94D-1EB0FA125693}"/>
              </a:ext>
            </a:extLst>
          </p:cNvPr>
          <p:cNvSpPr txBox="1"/>
          <p:nvPr/>
        </p:nvSpPr>
        <p:spPr>
          <a:xfrm>
            <a:off x="1017954" y="2834060"/>
            <a:ext cx="1848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경기댁네</a:t>
            </a:r>
            <a:endParaRPr lang="ko-KR" altLang="en-US" sz="29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4599C03-6CAA-4886-BA19-48BA474D64E2}"/>
              </a:ext>
            </a:extLst>
          </p:cNvPr>
          <p:cNvSpPr txBox="1"/>
          <p:nvPr/>
        </p:nvSpPr>
        <p:spPr>
          <a:xfrm>
            <a:off x="343076" y="3896261"/>
            <a:ext cx="2040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준호 가족</a:t>
            </a:r>
            <a:endParaRPr lang="ko-KR" altLang="en-US" sz="29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E29E03B-A5F5-4E26-8CB3-971AC5B0A6D8}"/>
              </a:ext>
            </a:extLst>
          </p:cNvPr>
          <p:cNvSpPr txBox="1"/>
          <p:nvPr/>
        </p:nvSpPr>
        <p:spPr>
          <a:xfrm>
            <a:off x="617767" y="4970987"/>
            <a:ext cx="181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평양댁네</a:t>
            </a:r>
            <a:endParaRPr lang="ko-KR" altLang="en-US" sz="29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0600AE-B5D5-406C-B603-A87CAEBD4C47}"/>
              </a:ext>
            </a:extLst>
          </p:cNvPr>
          <p:cNvSpPr txBox="1"/>
          <p:nvPr/>
        </p:nvSpPr>
        <p:spPr>
          <a:xfrm>
            <a:off x="1264138" y="5926027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길남이네</a:t>
            </a:r>
            <a:endParaRPr lang="ko-KR" altLang="en-US" sz="29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8978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CAB1D0F-D142-4643-9954-B75FF24521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1836"/>
          <a:stretch/>
        </p:blipFill>
        <p:spPr>
          <a:xfrm>
            <a:off x="228599" y="76200"/>
            <a:ext cx="838201" cy="14436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304403E-F382-4DEA-BAE4-29A23021B3F6}"/>
              </a:ext>
            </a:extLst>
          </p:cNvPr>
          <p:cNvSpPr txBox="1"/>
          <p:nvPr/>
        </p:nvSpPr>
        <p:spPr>
          <a:xfrm>
            <a:off x="1143000" y="206463"/>
            <a:ext cx="10134600" cy="1301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소설 속 가족 구성원의 모습을 표현한 그림을 보고 </a:t>
            </a:r>
            <a:endParaRPr lang="en-US" altLang="ko-KR" sz="2800" b="1" dirty="0">
              <a:solidFill>
                <a:schemeClr val="accent6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가족들의 생활 모습과 분위기를 유추해서 적어보자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0C786CFD-7197-47AC-BB1E-61FFD498A6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8105" y="1581332"/>
            <a:ext cx="3360385" cy="2147576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76E0B774-C012-4802-A6F4-FA7001595C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72600" y="1521843"/>
            <a:ext cx="2430860" cy="205055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A8A404FC-2EC3-4097-9957-7426C1A7BB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41469" y="1603006"/>
            <a:ext cx="2772203" cy="214492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610FBFBE-A53D-4F23-8030-3CD45ED3381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00794" y="3855615"/>
            <a:ext cx="3320075" cy="2259111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7ABC6389-8DB4-426C-8795-8F5A62C22E8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12993" y="3728908"/>
            <a:ext cx="3752435" cy="2416818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891E8311-745E-497B-805D-D082A77C89D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92155" y="1558566"/>
            <a:ext cx="2533095" cy="2246649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B9D99FFC-F0BE-480E-80F3-C3FCED6C868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991600" y="4800600"/>
            <a:ext cx="3064690" cy="169202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61458B9-3974-4EA1-9F3C-37ECA399E48A}"/>
              </a:ext>
            </a:extLst>
          </p:cNvPr>
          <p:cNvSpPr txBox="1"/>
          <p:nvPr/>
        </p:nvSpPr>
        <p:spPr>
          <a:xfrm>
            <a:off x="1802359" y="6076357"/>
            <a:ext cx="7467600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5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 가족을 선택해 유추한 내용을 발표해보자</a:t>
            </a:r>
            <a:r>
              <a:rPr lang="en-US" altLang="ko-KR" sz="2800" b="1" dirty="0">
                <a:solidFill>
                  <a:schemeClr val="accent5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431192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9B8A6A1-F3D4-4AD1-BEBF-CF704F7CDE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5020" y="1219200"/>
            <a:ext cx="3581400" cy="22888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5D0BCD-1BED-4BF1-9F53-FC27E4FCEDB6}"/>
              </a:ext>
            </a:extLst>
          </p:cNvPr>
          <p:cNvSpPr txBox="1"/>
          <p:nvPr/>
        </p:nvSpPr>
        <p:spPr>
          <a:xfrm>
            <a:off x="1142999" y="206463"/>
            <a:ext cx="10701213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내가 유추한 가족의 모습과 소설 속에 드러난 인물을 비교해보자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8DF4AD7-4924-409A-9853-838100A65A4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91836" b="41940"/>
          <a:stretch/>
        </p:blipFill>
        <p:spPr>
          <a:xfrm>
            <a:off x="228599" y="76201"/>
            <a:ext cx="838201" cy="8382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6420" y="2819400"/>
            <a:ext cx="7989073" cy="368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6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F28797A-6D1A-42B6-B40B-A0117F36C91B}"/>
              </a:ext>
            </a:extLst>
          </p:cNvPr>
          <p:cNvSpPr txBox="1"/>
          <p:nvPr/>
        </p:nvSpPr>
        <p:spPr>
          <a:xfrm>
            <a:off x="1142999" y="206463"/>
            <a:ext cx="10701213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내가 유추한 가족의 모습과 소설 속에 드러난 인물을 비교해보자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534E119-8599-41BB-8471-477F454062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1836" b="41940"/>
          <a:stretch/>
        </p:blipFill>
        <p:spPr>
          <a:xfrm>
            <a:off x="228599" y="76201"/>
            <a:ext cx="838201" cy="83820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048000"/>
            <a:ext cx="8763000" cy="3374448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43407389-18F4-492A-ADDC-A332AA2D59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40002" y="934553"/>
            <a:ext cx="440421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5690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F28797A-6D1A-42B6-B40B-A0117F36C91B}"/>
              </a:ext>
            </a:extLst>
          </p:cNvPr>
          <p:cNvSpPr txBox="1"/>
          <p:nvPr/>
        </p:nvSpPr>
        <p:spPr>
          <a:xfrm>
            <a:off x="1142999" y="206463"/>
            <a:ext cx="10701213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내가 유추한 가족의 모습과 소설 속에 드러난 인물을 비교해보자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534E119-8599-41BB-8471-477F454062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1836" b="41940"/>
          <a:stretch/>
        </p:blipFill>
        <p:spPr>
          <a:xfrm>
            <a:off x="228599" y="76201"/>
            <a:ext cx="838201" cy="83820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810" y="1219996"/>
            <a:ext cx="8581869" cy="22860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891E8311-745E-497B-805D-D082A77C89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67600" y="3124199"/>
            <a:ext cx="3733800" cy="3311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3195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0D66673-AF89-4BA7-A658-5390F63BBF2E}"/>
              </a:ext>
            </a:extLst>
          </p:cNvPr>
          <p:cNvSpPr txBox="1"/>
          <p:nvPr/>
        </p:nvSpPr>
        <p:spPr>
          <a:xfrm>
            <a:off x="1142999" y="206463"/>
            <a:ext cx="10701213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내가 유추한 가족의 모습과 소설 속에 드러난 인물을 비교해보자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FB608517-F2E0-4EBF-A392-F6A994DE97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1836" b="41940"/>
          <a:stretch/>
        </p:blipFill>
        <p:spPr>
          <a:xfrm>
            <a:off x="228599" y="76201"/>
            <a:ext cx="838201" cy="83820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3276600"/>
            <a:ext cx="8820150" cy="2943225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05B0EDE9-F3CF-4459-8DB9-7FD179E090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62800" y="1251149"/>
            <a:ext cx="4432502" cy="278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7091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0D66673-AF89-4BA7-A658-5390F63BBF2E}"/>
              </a:ext>
            </a:extLst>
          </p:cNvPr>
          <p:cNvSpPr txBox="1"/>
          <p:nvPr/>
        </p:nvSpPr>
        <p:spPr>
          <a:xfrm>
            <a:off x="1142999" y="206463"/>
            <a:ext cx="10701213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내가 유추한 가족의 모습과 소설 속에 드러난 인물을 비교해보자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FB608517-F2E0-4EBF-A392-F6A994DE97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1836" b="41940"/>
          <a:stretch/>
        </p:blipFill>
        <p:spPr>
          <a:xfrm>
            <a:off x="228599" y="76201"/>
            <a:ext cx="838201" cy="83820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699" y="1295400"/>
            <a:ext cx="8534400" cy="2901845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02B65091-D708-4E99-A3CE-8A839E7E1E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94591" y="3276600"/>
            <a:ext cx="4749621" cy="305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5033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0D66673-AF89-4BA7-A658-5390F63BBF2E}"/>
              </a:ext>
            </a:extLst>
          </p:cNvPr>
          <p:cNvSpPr txBox="1"/>
          <p:nvPr/>
        </p:nvSpPr>
        <p:spPr>
          <a:xfrm>
            <a:off x="1142999" y="206463"/>
            <a:ext cx="10701213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내가 유추한 가족의 모습과 소설 속에 드러난 인물을 비교해보자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FB608517-F2E0-4EBF-A392-F6A994DE97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1836" b="41940"/>
          <a:stretch/>
        </p:blipFill>
        <p:spPr>
          <a:xfrm>
            <a:off x="228599" y="76201"/>
            <a:ext cx="838201" cy="8382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562100"/>
            <a:ext cx="11152584" cy="144780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9E099A59-265E-4578-BC09-C3B527E42A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29600" y="2445631"/>
            <a:ext cx="3153660" cy="242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709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573C0A4-DF35-A331-17A3-56FC54A24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825"/>
            <a:ext cx="12192000" cy="62517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4F9201-BE88-910F-C76B-2266A8EDCD65}"/>
              </a:ext>
            </a:extLst>
          </p:cNvPr>
          <p:cNvSpPr txBox="1"/>
          <p:nvPr/>
        </p:nvSpPr>
        <p:spPr>
          <a:xfrm>
            <a:off x="2913529" y="6488668"/>
            <a:ext cx="72905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내 고장 대구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·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경북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다시보기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사이트 주소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https://daegubook.com)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246056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14400"/>
            <a:ext cx="11587163" cy="5573172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rcRect t="55714" r="18141"/>
          <a:stretch/>
        </p:blipFill>
        <p:spPr>
          <a:xfrm>
            <a:off x="304800" y="160878"/>
            <a:ext cx="17621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3817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CECFA68D-249B-4AFC-B439-407A523C7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90" y="4379695"/>
            <a:ext cx="7391400" cy="2330348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EB3ABCA2-9BC0-4479-8BEF-756320A66C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762000"/>
            <a:ext cx="11353800" cy="99746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53950292-2FB2-464B-B982-68181EA82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353795"/>
            <a:ext cx="2463382" cy="3886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D27AB69-BC79-4136-9101-ED399248D050}"/>
              </a:ext>
            </a:extLst>
          </p:cNvPr>
          <p:cNvSpPr txBox="1"/>
          <p:nvPr/>
        </p:nvSpPr>
        <p:spPr>
          <a:xfrm>
            <a:off x="3200400" y="147957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/>
              <a:t>사실주의 문학가 </a:t>
            </a:r>
            <a:r>
              <a:rPr lang="ko-KR" altLang="en-US" sz="3600" b="1" dirty="0" err="1">
                <a:solidFill>
                  <a:schemeClr val="accent6">
                    <a:lumMod val="50000"/>
                  </a:schemeClr>
                </a:solidFill>
              </a:rPr>
              <a:t>현진건</a:t>
            </a:r>
            <a:r>
              <a:rPr lang="en-US" altLang="ko-KR" sz="3600" b="1" dirty="0">
                <a:solidFill>
                  <a:schemeClr val="accent6">
                    <a:lumMod val="50000"/>
                  </a:schemeClr>
                </a:solidFill>
              </a:rPr>
              <a:t>,</a:t>
            </a:r>
            <a:r>
              <a:rPr lang="ko-KR" altLang="en-US" sz="36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ko-KR" altLang="en-US" sz="2800" dirty="0"/>
              <a:t>천재 시인 </a:t>
            </a:r>
            <a:r>
              <a:rPr lang="ko-KR" altLang="en-US" sz="3600" b="1" dirty="0">
                <a:solidFill>
                  <a:schemeClr val="accent6">
                    <a:lumMod val="50000"/>
                  </a:schemeClr>
                </a:solidFill>
              </a:rPr>
              <a:t>이장희 </a:t>
            </a:r>
            <a:endParaRPr lang="ko-KR" altLang="en-US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76D63120-35C7-49FD-B5D1-7E7FBD708A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716" y="1103122"/>
            <a:ext cx="4309484" cy="2935478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DEF2A74D-7146-48DF-B4B1-D8F37D73EE28}"/>
              </a:ext>
            </a:extLst>
          </p:cNvPr>
          <p:cNvSpPr/>
          <p:nvPr/>
        </p:nvSpPr>
        <p:spPr>
          <a:xfrm>
            <a:off x="1150851" y="4753359"/>
            <a:ext cx="3212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hlinkClick r:id="rId6"/>
              </a:rPr>
              <a:t>대구문화예술진흥원</a:t>
            </a:r>
            <a:r>
              <a:rPr lang="en-US" altLang="ko-KR" dirty="0">
                <a:hlinkClick r:id="rId6"/>
              </a:rPr>
              <a:t>- </a:t>
            </a:r>
            <a:r>
              <a:rPr lang="ko-KR" altLang="en-US" dirty="0" err="1">
                <a:hlinkClick r:id="rId6"/>
              </a:rPr>
              <a:t>현진건</a:t>
            </a:r>
            <a:r>
              <a:rPr lang="ko-KR" altLang="en-US" dirty="0"/>
              <a:t> </a:t>
            </a: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3E852BD8-CDAA-4E64-A605-B328E9EB33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8200" y="990599"/>
            <a:ext cx="3183272" cy="481205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040E395-B28A-4652-8889-F4780A47A4F2}"/>
              </a:ext>
            </a:extLst>
          </p:cNvPr>
          <p:cNvSpPr txBox="1"/>
          <p:nvPr/>
        </p:nvSpPr>
        <p:spPr>
          <a:xfrm>
            <a:off x="3867850" y="4031005"/>
            <a:ext cx="1721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현진건의 소설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58E3B7F-C49D-4A38-85AD-7AB857B2E564}"/>
              </a:ext>
            </a:extLst>
          </p:cNvPr>
          <p:cNvSpPr txBox="1"/>
          <p:nvPr/>
        </p:nvSpPr>
        <p:spPr>
          <a:xfrm>
            <a:off x="10070098" y="5920905"/>
            <a:ext cx="1721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두류공원의</a:t>
            </a:r>
            <a:endParaRPr lang="en-US" altLang="ko-KR" dirty="0"/>
          </a:p>
          <a:p>
            <a:r>
              <a:rPr lang="ko-KR" altLang="en-US" dirty="0"/>
              <a:t>이장희 </a:t>
            </a:r>
            <a:r>
              <a:rPr lang="ko-KR" altLang="en-US" dirty="0" err="1"/>
              <a:t>문학비</a:t>
            </a:r>
            <a:endParaRPr lang="ko-KR" altLang="en-US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759FD676-E979-4754-AB00-CF5CFDCEB7FE}"/>
              </a:ext>
            </a:extLst>
          </p:cNvPr>
          <p:cNvSpPr/>
          <p:nvPr/>
        </p:nvSpPr>
        <p:spPr>
          <a:xfrm>
            <a:off x="1066800" y="5282433"/>
            <a:ext cx="50946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err="1">
                <a:hlinkClick r:id="rId8"/>
              </a:rPr>
              <a:t>봄은고양이로다</a:t>
            </a:r>
            <a:r>
              <a:rPr lang="en-US" altLang="ko-KR" dirty="0">
                <a:hlinkClick r:id="rId8"/>
              </a:rPr>
              <a:t>_</a:t>
            </a:r>
            <a:r>
              <a:rPr lang="ko-KR" altLang="en-US" dirty="0" err="1">
                <a:hlinkClick r:id="rId8"/>
              </a:rPr>
              <a:t>이장희시</a:t>
            </a:r>
            <a:r>
              <a:rPr lang="en-US" altLang="ko-KR" dirty="0">
                <a:hlinkClick r:id="rId8"/>
              </a:rPr>
              <a:t>_</a:t>
            </a:r>
            <a:r>
              <a:rPr lang="ko-KR" altLang="en-US" dirty="0" err="1">
                <a:hlinkClick r:id="rId8"/>
              </a:rPr>
              <a:t>백창우곡</a:t>
            </a:r>
            <a:r>
              <a:rPr lang="en-US" altLang="ko-KR" dirty="0">
                <a:hlinkClick r:id="rId8"/>
              </a:rPr>
              <a:t>_</a:t>
            </a:r>
            <a:r>
              <a:rPr lang="ko-KR" altLang="en-US" dirty="0" err="1">
                <a:hlinkClick r:id="rId8"/>
              </a:rPr>
              <a:t>권진원노래</a:t>
            </a:r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EB70D3FA-76A0-4C03-A284-D48D2B1A015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1252" y="4868935"/>
            <a:ext cx="592773" cy="50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42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CECFA68D-249B-4AFC-B439-407A523C7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4506449"/>
            <a:ext cx="7391400" cy="2330348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EB3ABCA2-9BC0-4479-8BEF-756320A66C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762000"/>
            <a:ext cx="11353800" cy="99746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53950292-2FB2-464B-B982-68181EA82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353795"/>
            <a:ext cx="2463382" cy="3886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D27AB69-BC79-4136-9101-ED399248D050}"/>
              </a:ext>
            </a:extLst>
          </p:cNvPr>
          <p:cNvSpPr txBox="1"/>
          <p:nvPr/>
        </p:nvSpPr>
        <p:spPr>
          <a:xfrm>
            <a:off x="3200400" y="147957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/>
              <a:t>민족시인 </a:t>
            </a:r>
            <a:r>
              <a:rPr lang="ko-KR" altLang="en-US" sz="3600" b="1" dirty="0">
                <a:solidFill>
                  <a:schemeClr val="accent6">
                    <a:lumMod val="50000"/>
                  </a:schemeClr>
                </a:solidFill>
              </a:rPr>
              <a:t>이상화</a:t>
            </a:r>
            <a:endParaRPr lang="ko-KR" altLang="en-US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0B35A7F-0917-457B-8259-93E487DBF50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189" r="6447"/>
          <a:stretch/>
        </p:blipFill>
        <p:spPr>
          <a:xfrm>
            <a:off x="8516556" y="2423388"/>
            <a:ext cx="3206122" cy="2134902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7246821-A03F-4576-91EF-D1267677F0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970" y="1337307"/>
            <a:ext cx="2774714" cy="3321053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23AEB399-2486-4C98-931F-5C230F52D2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3544" y="956422"/>
            <a:ext cx="2575824" cy="3348173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671B3F5D-930D-4D0D-BD4F-D364B4DA74F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57800" y="2762916"/>
            <a:ext cx="2514600" cy="1391803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480D7C60-6586-493C-98F0-424C4730538C}"/>
              </a:ext>
            </a:extLst>
          </p:cNvPr>
          <p:cNvSpPr/>
          <p:nvPr/>
        </p:nvSpPr>
        <p:spPr>
          <a:xfrm>
            <a:off x="4953000" y="5287427"/>
            <a:ext cx="59241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>
                <a:hlinkClick r:id="rId9"/>
              </a:rPr>
              <a:t>시로 듣는 그날의 이야기 </a:t>
            </a:r>
            <a:r>
              <a:rPr lang="en-US" altLang="ko-KR" dirty="0">
                <a:hlinkClick r:id="rId9"/>
              </a:rPr>
              <a:t>- </a:t>
            </a:r>
            <a:r>
              <a:rPr lang="ko-KR" altLang="en-US" dirty="0">
                <a:hlinkClick r:id="rId9"/>
              </a:rPr>
              <a:t>빼앗긴 들에도 봄은 오는가</a:t>
            </a:r>
            <a:endParaRPr lang="ko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7791F750-7472-4799-A818-AB6AFBCA6DC9}"/>
              </a:ext>
            </a:extLst>
          </p:cNvPr>
          <p:cNvSpPr/>
          <p:nvPr/>
        </p:nvSpPr>
        <p:spPr>
          <a:xfrm>
            <a:off x="5029200" y="4856767"/>
            <a:ext cx="34964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hlinkClick r:id="rId10"/>
              </a:rPr>
              <a:t>시인 이상화 그를 되짚어보다</a:t>
            </a:r>
            <a:r>
              <a:rPr lang="ko-KR" altLang="en-US" dirty="0"/>
              <a:t>  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32CF007-816E-484F-9ADA-67DD53888FDC}"/>
              </a:ext>
            </a:extLst>
          </p:cNvPr>
          <p:cNvSpPr/>
          <p:nvPr/>
        </p:nvSpPr>
        <p:spPr>
          <a:xfrm>
            <a:off x="4906428" y="5726668"/>
            <a:ext cx="46185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hlinkClick r:id="rId11"/>
              </a:rPr>
              <a:t>대구에서 만나는 우리의 역사 </a:t>
            </a:r>
            <a:r>
              <a:rPr lang="en-US" altLang="ko-KR" dirty="0">
                <a:hlinkClick r:id="rId11"/>
              </a:rPr>
              <a:t>"</a:t>
            </a:r>
            <a:r>
              <a:rPr lang="ko-KR" altLang="en-US" dirty="0" err="1">
                <a:hlinkClick r:id="rId11"/>
              </a:rPr>
              <a:t>이상화고택</a:t>
            </a:r>
            <a:r>
              <a:rPr lang="en-US" altLang="ko-KR" dirty="0">
                <a:hlinkClick r:id="rId11"/>
              </a:rPr>
              <a:t>"</a:t>
            </a:r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FF11FD9B-E64E-40CC-BA0F-FC98A0340635}"/>
              </a:ext>
            </a:extLst>
          </p:cNvPr>
          <p:cNvSpPr/>
          <p:nvPr/>
        </p:nvSpPr>
        <p:spPr>
          <a:xfrm>
            <a:off x="4876800" y="6172200"/>
            <a:ext cx="5242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>
                <a:hlinkClick r:id="rId12"/>
              </a:rPr>
              <a:t>노래로 감상하기 </a:t>
            </a:r>
            <a:r>
              <a:rPr lang="en-US" altLang="ko-KR" dirty="0">
                <a:hlinkClick r:id="rId12"/>
              </a:rPr>
              <a:t>- </a:t>
            </a:r>
            <a:r>
              <a:rPr lang="ko-KR" altLang="en-US" dirty="0">
                <a:hlinkClick r:id="rId12"/>
              </a:rPr>
              <a:t>빼앗긴 들에도 봄은 오는가</a:t>
            </a:r>
            <a:endParaRPr lang="ko-KR" altLang="en-US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02AC1FE9-CB90-4B6E-BC2B-A78884E8AF8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44591" y="5012125"/>
            <a:ext cx="592773" cy="50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50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52961" b="1"/>
          <a:stretch/>
        </p:blipFill>
        <p:spPr>
          <a:xfrm>
            <a:off x="193862" y="1894139"/>
            <a:ext cx="6377268" cy="2376274"/>
          </a:xfrm>
          <a:prstGeom prst="rect">
            <a:avLst/>
          </a:prstGeom>
        </p:spPr>
      </p:pic>
      <p:pic>
        <p:nvPicPr>
          <p:cNvPr id="3" name="그림 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064" y="5053322"/>
            <a:ext cx="5977193" cy="114147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77FDCC-640A-7BC4-65F7-866B8FDAA0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016"/>
          <a:stretch/>
        </p:blipFill>
        <p:spPr>
          <a:xfrm>
            <a:off x="6229911" y="1696915"/>
            <a:ext cx="5690346" cy="3013493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2352674" y="390218"/>
            <a:ext cx="9567583" cy="686381"/>
            <a:chOff x="440391" y="358588"/>
            <a:chExt cx="9567583" cy="683506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2"/>
            <a:srcRect t="27485" b="56571"/>
            <a:stretch/>
          </p:blipFill>
          <p:spPr>
            <a:xfrm>
              <a:off x="5181600" y="432494"/>
              <a:ext cx="4826374" cy="609600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2"/>
            <a:srcRect t="11171" b="71158"/>
            <a:stretch/>
          </p:blipFill>
          <p:spPr>
            <a:xfrm>
              <a:off x="440391" y="358588"/>
              <a:ext cx="4826374" cy="676800"/>
            </a:xfrm>
            <a:prstGeom prst="rect">
              <a:avLst/>
            </a:prstGeom>
          </p:spPr>
        </p:pic>
      </p:grpSp>
      <p:cxnSp>
        <p:nvCxnSpPr>
          <p:cNvPr id="10" name="직선 연결선 9"/>
          <p:cNvCxnSpPr/>
          <p:nvPr/>
        </p:nvCxnSpPr>
        <p:spPr>
          <a:xfrm>
            <a:off x="2599765" y="1139352"/>
            <a:ext cx="6266329" cy="0"/>
          </a:xfrm>
          <a:prstGeom prst="line">
            <a:avLst/>
          </a:prstGeom>
          <a:ln w="28575">
            <a:prstDash val="sysDot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131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A9E03BBC-A2AE-4B81-8B71-0636F24735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62156"/>
            <a:ext cx="9144000" cy="6333688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656E01DB-534A-4DE7-9106-97C343B27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76672"/>
            <a:ext cx="1155911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771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그림 2">
            <a:extLst>
              <a:ext uri="{FF2B5EF4-FFF2-40B4-BE49-F238E27FC236}">
                <a16:creationId xmlns:a16="http://schemas.microsoft.com/office/drawing/2014/main" id="{64638AF3-E9B5-4028-90AB-8077264BA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97297DB-1D8F-4BFB-AEB0-096D817E8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01" y="2305051"/>
            <a:ext cx="6007100" cy="118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F49380B-BCFB-48C7-975F-A0E9A3208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01" y="3822701"/>
            <a:ext cx="3486151" cy="241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B05AF7D0-F848-4871-A05E-156A00B7F2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967" y="3754967"/>
            <a:ext cx="3304117" cy="1947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4B31289-F079-410B-96B3-1A823E058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2400"/>
            <a:ext cx="115824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61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C293DBF-E46F-43FF-ADE1-252E25BE80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56"/>
          <a:stretch/>
        </p:blipFill>
        <p:spPr>
          <a:xfrm>
            <a:off x="152400" y="40645"/>
            <a:ext cx="11029950" cy="90044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FEC324E-842C-44E1-9421-6A1905FC0AD4}"/>
              </a:ext>
            </a:extLst>
          </p:cNvPr>
          <p:cNvSpPr/>
          <p:nvPr/>
        </p:nvSpPr>
        <p:spPr>
          <a:xfrm>
            <a:off x="1123950" y="228600"/>
            <a:ext cx="746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2. </a:t>
            </a:r>
            <a:r>
              <a:rPr lang="ko-KR" altLang="en-US" sz="2800" b="1" dirty="0">
                <a:solidFill>
                  <a:schemeClr val="accent6">
                    <a:lumMod val="50000"/>
                  </a:schemeClr>
                </a:solidFill>
                <a:latin typeface="Jalnan"/>
              </a:rPr>
              <a:t>한국 문학사에 큰 발자취를 남긴 작가들</a:t>
            </a:r>
            <a:endParaRPr lang="ko-KR" alt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3A1E089-D815-4EDE-A747-AE452DFAB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1178" y="74430"/>
            <a:ext cx="2484428" cy="8666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317865-9D14-4EB6-A8A9-C1E745798B8F}"/>
              </a:ext>
            </a:extLst>
          </p:cNvPr>
          <p:cNvSpPr txBox="1"/>
          <p:nvPr/>
        </p:nvSpPr>
        <p:spPr>
          <a:xfrm>
            <a:off x="9797618" y="76200"/>
            <a:ext cx="2396336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학습자료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p145~149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>
                <a:solidFill>
                  <a:schemeClr val="accent6">
                    <a:lumMod val="50000"/>
                  </a:schemeClr>
                </a:solidFill>
              </a:rPr>
              <a:t> 활동자료 </a:t>
            </a:r>
            <a:r>
              <a:rPr lang="en-US" altLang="ko-KR" sz="1600" b="1" dirty="0">
                <a:solidFill>
                  <a:schemeClr val="accent6">
                    <a:lumMod val="50000"/>
                  </a:schemeClr>
                </a:solidFill>
              </a:rPr>
              <a:t>p71~73</a:t>
            </a:r>
            <a:endParaRPr lang="ko-KR" altLang="en-US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4836CB5F-5CC9-45A3-9E58-495C3AFD4B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034" y="1274209"/>
            <a:ext cx="863258" cy="393360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E6503079-4C79-4115-BE2E-FC0406C8A702}"/>
              </a:ext>
            </a:extLst>
          </p:cNvPr>
          <p:cNvSpPr/>
          <p:nvPr/>
        </p:nvSpPr>
        <p:spPr>
          <a:xfrm>
            <a:off x="1219200" y="1256624"/>
            <a:ext cx="107467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대구거리를 유명하게 만든 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&lt;</a:t>
            </a:r>
            <a:r>
              <a:rPr lang="ko-KR" alt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마당깊은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집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&gt;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에 대해 알아보자 </a:t>
            </a:r>
            <a:r>
              <a:rPr lang="en-US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(p71)</a:t>
            </a:r>
            <a:r>
              <a:rPr lang="ko-KR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FC1954E7-B5FA-48B6-9EEE-4E8F897718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2151" y="3129684"/>
            <a:ext cx="4562367" cy="2861741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93FF4569-EE61-4476-8A06-5B535A4CB7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0139" y="2743033"/>
            <a:ext cx="3367061" cy="3312753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86B57F8D-7BD5-4AE7-872C-B871F55ED2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271694">
            <a:off x="785312" y="2564737"/>
            <a:ext cx="2479867" cy="3332054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id="{ADD5CFE6-FEBA-4464-922C-96257A47A50A}"/>
              </a:ext>
            </a:extLst>
          </p:cNvPr>
          <p:cNvSpPr/>
          <p:nvPr/>
        </p:nvSpPr>
        <p:spPr>
          <a:xfrm>
            <a:off x="669888" y="5992709"/>
            <a:ext cx="3062263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 소설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&lt; </a:t>
            </a:r>
            <a:r>
              <a:rPr lang="ko-KR" altLang="en-US" sz="2000" b="1" dirty="0" err="1">
                <a:latin typeface="굴림체" panose="020B0609000101010101" pitchFamily="49" charset="-127"/>
                <a:ea typeface="굴림체" panose="020B0609000101010101" pitchFamily="49" charset="-127"/>
              </a:rPr>
              <a:t>마당깊은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집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&gt;</a:t>
            </a:r>
            <a:endParaRPr lang="ko-KR" altLang="en-US" sz="20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89F20025-7777-4D56-AD83-1EF1F477E6E4}"/>
              </a:ext>
            </a:extLst>
          </p:cNvPr>
          <p:cNvSpPr/>
          <p:nvPr/>
        </p:nvSpPr>
        <p:spPr>
          <a:xfrm>
            <a:off x="8688688" y="6043078"/>
            <a:ext cx="2893712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드라마 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&lt;</a:t>
            </a:r>
            <a:r>
              <a:rPr lang="ko-KR" altLang="en-US" sz="2000" b="1" dirty="0" err="1">
                <a:latin typeface="굴림체" panose="020B0609000101010101" pitchFamily="49" charset="-127"/>
                <a:ea typeface="굴림체" panose="020B0609000101010101" pitchFamily="49" charset="-127"/>
              </a:rPr>
              <a:t>마당깊은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집</a:t>
            </a:r>
            <a:r>
              <a:rPr lang="en-US" altLang="ko-KR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&gt;</a:t>
            </a:r>
            <a:endParaRPr lang="ko-KR" altLang="en-US" sz="2000" b="1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A312CDC9-3CFF-43A6-990F-EB3299B03538}"/>
              </a:ext>
            </a:extLst>
          </p:cNvPr>
          <p:cNvSpPr/>
          <p:nvPr/>
        </p:nvSpPr>
        <p:spPr>
          <a:xfrm>
            <a:off x="4793271" y="5992709"/>
            <a:ext cx="3062263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000" b="1" dirty="0" err="1">
                <a:latin typeface="굴림체" panose="020B0609000101010101" pitchFamily="49" charset="-127"/>
                <a:ea typeface="굴림체" panose="020B0609000101010101" pitchFamily="49" charset="-127"/>
              </a:rPr>
              <a:t>마당깊은</a:t>
            </a:r>
            <a:r>
              <a:rPr lang="ko-KR" altLang="en-US" sz="2000" b="1" dirty="0">
                <a:latin typeface="굴림체" panose="020B0609000101010101" pitchFamily="49" charset="-127"/>
                <a:ea typeface="굴림체" panose="020B0609000101010101" pitchFamily="49" charset="-127"/>
              </a:rPr>
              <a:t> 집 문학관</a:t>
            </a: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6845BD55-32C3-4C37-BF30-5C5DAD26D5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2092" y="1852965"/>
            <a:ext cx="592773" cy="507511"/>
          </a:xfrm>
          <a:prstGeom prst="rect">
            <a:avLst/>
          </a:prstGeom>
        </p:spPr>
      </p:pic>
      <p:sp>
        <p:nvSpPr>
          <p:cNvPr id="25" name="직사각형 24">
            <a:extLst>
              <a:ext uri="{FF2B5EF4-FFF2-40B4-BE49-F238E27FC236}">
                <a16:creationId xmlns:a16="http://schemas.microsoft.com/office/drawing/2014/main" id="{E4231002-F4E7-4B52-8D1F-AD5456B8857D}"/>
              </a:ext>
            </a:extLst>
          </p:cNvPr>
          <p:cNvSpPr/>
          <p:nvPr/>
        </p:nvSpPr>
        <p:spPr>
          <a:xfrm>
            <a:off x="6708140" y="2051458"/>
            <a:ext cx="5257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>
                <a:hlinkClick r:id="rId9"/>
              </a:rPr>
              <a:t>전쟁이 만든 </a:t>
            </a:r>
            <a:r>
              <a:rPr lang="en-US" altLang="ko-KR" sz="1600" dirty="0">
                <a:hlinkClick r:id="rId9"/>
              </a:rPr>
              <a:t>10</a:t>
            </a:r>
            <a:r>
              <a:rPr lang="ko-KR" altLang="en-US" sz="1600" dirty="0">
                <a:hlinkClick r:id="rId9"/>
              </a:rPr>
              <a:t>대 소년의 일기장</a:t>
            </a:r>
            <a:r>
              <a:rPr lang="en-US" altLang="ko-KR" sz="1600" dirty="0">
                <a:hlinkClick r:id="rId9"/>
              </a:rPr>
              <a:t>…</a:t>
            </a:r>
            <a:r>
              <a:rPr lang="ko-KR" altLang="en-US" sz="1600" dirty="0">
                <a:hlinkClick r:id="rId9"/>
              </a:rPr>
              <a:t>김원일 ‘</a:t>
            </a:r>
            <a:r>
              <a:rPr lang="ko-KR" altLang="en-US" sz="1600" dirty="0" err="1">
                <a:hlinkClick r:id="rId9"/>
              </a:rPr>
              <a:t>마당깊은</a:t>
            </a:r>
            <a:r>
              <a:rPr lang="ko-KR" altLang="en-US" sz="1600" dirty="0">
                <a:hlinkClick r:id="rId9"/>
              </a:rPr>
              <a:t> 집’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45110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1204614-4C68-45F5-A5FD-1E9BA0D028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76200"/>
            <a:ext cx="10267431" cy="1443689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266C9CC3-6C98-4549-9E78-CE5FFE748F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9" y="1567127"/>
            <a:ext cx="8321761" cy="5128704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1BB46165-38F6-4D40-9FFF-B9631FBD31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8257" y="2907323"/>
            <a:ext cx="3271467" cy="38354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54FCC065-8029-4A18-A8E9-B5DCF888C4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15898" y="2282308"/>
            <a:ext cx="533400" cy="62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081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0F026DA-D73C-486D-81AA-2354FF11B3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1836"/>
          <a:stretch/>
        </p:blipFill>
        <p:spPr>
          <a:xfrm>
            <a:off x="228599" y="76200"/>
            <a:ext cx="838201" cy="1443689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164FB40C-BE3F-4561-A69A-3CA88BF289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9" y="1143000"/>
            <a:ext cx="11811001" cy="5334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BC7DB28-5161-4219-A744-77AC8D209031}"/>
              </a:ext>
            </a:extLst>
          </p:cNvPr>
          <p:cNvSpPr txBox="1"/>
          <p:nvPr/>
        </p:nvSpPr>
        <p:spPr>
          <a:xfrm>
            <a:off x="1143000" y="206463"/>
            <a:ext cx="8915400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&lt;</a:t>
            </a:r>
            <a:r>
              <a:rPr lang="ko-KR" altLang="en-US" sz="2800" b="1" dirty="0" err="1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마당깊은</a:t>
            </a: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집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&gt;</a:t>
            </a: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 대한 정보를 정리해보자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0DB8D7-4B3E-45E9-A1C4-579866E74142}"/>
              </a:ext>
            </a:extLst>
          </p:cNvPr>
          <p:cNvSpPr txBox="1"/>
          <p:nvPr/>
        </p:nvSpPr>
        <p:spPr>
          <a:xfrm>
            <a:off x="7086600" y="4114800"/>
            <a:ext cx="4876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6.25 </a:t>
            </a:r>
            <a:r>
              <a:rPr lang="ko-KR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전쟁 이후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71F4AC-1CAF-4300-B111-E5C44F643FD1}"/>
              </a:ext>
            </a:extLst>
          </p:cNvPr>
          <p:cNvSpPr txBox="1"/>
          <p:nvPr/>
        </p:nvSpPr>
        <p:spPr>
          <a:xfrm>
            <a:off x="7049477" y="1447800"/>
            <a:ext cx="3389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김원일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27B470-CD01-4A5A-BD86-8ED0A97B4323}"/>
              </a:ext>
            </a:extLst>
          </p:cNvPr>
          <p:cNvSpPr txBox="1"/>
          <p:nvPr/>
        </p:nvSpPr>
        <p:spPr>
          <a:xfrm>
            <a:off x="7049475" y="2743200"/>
            <a:ext cx="4876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장편</a:t>
            </a:r>
            <a:r>
              <a:rPr lang="en-US" altLang="ko-K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전후</a:t>
            </a:r>
            <a:r>
              <a:rPr lang="en-US" altLang="ko-K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성장 소설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2F304A-BDF2-4B98-9144-2AF821C43AE1}"/>
              </a:ext>
            </a:extLst>
          </p:cNvPr>
          <p:cNvSpPr txBox="1"/>
          <p:nvPr/>
        </p:nvSpPr>
        <p:spPr>
          <a:xfrm>
            <a:off x="614483" y="1813375"/>
            <a:ext cx="25175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주인공</a:t>
            </a:r>
            <a:endParaRPr lang="en-US" altLang="ko-K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r>
              <a:rPr lang="en-US" altLang="ko-K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   : </a:t>
            </a:r>
            <a:r>
              <a:rPr lang="ko-KR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길남이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BD0194-7850-4852-BCEF-EA141FA5ECF6}"/>
              </a:ext>
            </a:extLst>
          </p:cNvPr>
          <p:cNvSpPr txBox="1"/>
          <p:nvPr/>
        </p:nvSpPr>
        <p:spPr>
          <a:xfrm>
            <a:off x="459154" y="3209835"/>
            <a:ext cx="259861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길남이 어머니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007071-7D17-4A26-92B4-5A7DC9A73BA7}"/>
              </a:ext>
            </a:extLst>
          </p:cNvPr>
          <p:cNvSpPr txBox="1"/>
          <p:nvPr/>
        </p:nvSpPr>
        <p:spPr>
          <a:xfrm>
            <a:off x="461107" y="4897827"/>
            <a:ext cx="312224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9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국밥집</a:t>
            </a:r>
            <a:r>
              <a:rPr lang="ko-KR" alt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en-US" altLang="ko-KR" sz="2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r>
              <a:rPr lang="en-US" altLang="ko-KR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최씨 아저씨 등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288339-E05A-4FFC-A9CB-7ADFFFA86262}"/>
              </a:ext>
            </a:extLst>
          </p:cNvPr>
          <p:cNvSpPr txBox="1"/>
          <p:nvPr/>
        </p:nvSpPr>
        <p:spPr>
          <a:xfrm>
            <a:off x="457200" y="3804791"/>
            <a:ext cx="259861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명숙</a:t>
            </a:r>
            <a:endParaRPr lang="en-US" altLang="ko-KR" sz="2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r>
              <a:rPr lang="en-US" altLang="ko-KR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 (</a:t>
            </a:r>
            <a:r>
              <a:rPr lang="ko-KR" alt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길남이 누나</a:t>
            </a:r>
            <a:r>
              <a:rPr lang="en-US" altLang="ko-KR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endParaRPr lang="ko-KR" altLang="en-US" sz="2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A24EE4-913F-49FA-B647-53355A54818F}"/>
              </a:ext>
            </a:extLst>
          </p:cNvPr>
          <p:cNvSpPr txBox="1"/>
          <p:nvPr/>
        </p:nvSpPr>
        <p:spPr>
          <a:xfrm>
            <a:off x="7109791" y="5507603"/>
            <a:ext cx="4876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대구 </a:t>
            </a:r>
            <a:r>
              <a:rPr lang="ko-KR" alt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장관동</a:t>
            </a:r>
            <a:endParaRPr lang="ko-KR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1241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 build="allAtOnce"/>
      <p:bldP spid="11" grpId="0" build="allAtOnce"/>
      <p:bldP spid="12" grpId="0" build="allAtOnce"/>
      <p:bldP spid="13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325</Words>
  <Application>Microsoft Office PowerPoint</Application>
  <PresentationFormat>와이드스크린</PresentationFormat>
  <Paragraphs>56</Paragraphs>
  <Slides>22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28" baseType="lpstr">
      <vt:lpstr>Jalnan</vt:lpstr>
      <vt:lpstr>굴림체</vt:lpstr>
      <vt:lpstr>돋움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성혜 방</cp:lastModifiedBy>
  <cp:revision>55</cp:revision>
  <dcterms:created xsi:type="dcterms:W3CDTF">2024-12-22T23:48:36Z</dcterms:created>
  <dcterms:modified xsi:type="dcterms:W3CDTF">2025-02-13T12:09:08Z</dcterms:modified>
</cp:coreProperties>
</file>